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58" r:id="rId5"/>
    <p:sldId id="269" r:id="rId6"/>
    <p:sldId id="261" r:id="rId7"/>
    <p:sldId id="268" r:id="rId8"/>
    <p:sldId id="262" r:id="rId9"/>
    <p:sldId id="270" r:id="rId10"/>
    <p:sldId id="263" r:id="rId11"/>
    <p:sldId id="266" r:id="rId12"/>
    <p:sldId id="265" r:id="rId13"/>
    <p:sldId id="271"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08"/>
    <p:restoredTop sz="94618"/>
  </p:normalViewPr>
  <p:slideViewPr>
    <p:cSldViewPr snapToGrid="0" snapToObjects="1">
      <p:cViewPr varScale="1">
        <p:scale>
          <a:sx n="132" d="100"/>
          <a:sy n="132" d="100"/>
        </p:scale>
        <p:origin x="142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3.png>
</file>

<file path=ppt/media/image4.tiff>
</file>

<file path=ppt/media/image5.tiff>
</file>

<file path=ppt/media/image6.tiff>
</file>

<file path=ppt/media/image7.tiff>
</file>

<file path=ppt/media/image8.tiff>
</file>

<file path=ppt/media/image9.tiff>
</file>

<file path=ppt/media/media1.wav>
</file>

<file path=ppt/media/media2.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77137-2033-9A45-A122-E21C5E0FF2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7F9F62-E425-5F40-BB03-3BBF82659D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698EC6C-0F84-AB44-8CC9-8868F6DE93E1}"/>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5" name="Footer Placeholder 4">
            <a:extLst>
              <a:ext uri="{FF2B5EF4-FFF2-40B4-BE49-F238E27FC236}">
                <a16:creationId xmlns:a16="http://schemas.microsoft.com/office/drawing/2014/main" id="{131A0D97-6534-D743-95BF-3654894A6F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22E17-CF8C-5848-86AA-66544189702E}"/>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837392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78480-E486-5649-98B0-E1DDE41ACF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A2EB92-456C-8F47-9935-CFECB45707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597B1F-1A10-7843-9FD0-A9D24FC88BA9}"/>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5" name="Footer Placeholder 4">
            <a:extLst>
              <a:ext uri="{FF2B5EF4-FFF2-40B4-BE49-F238E27FC236}">
                <a16:creationId xmlns:a16="http://schemas.microsoft.com/office/drawing/2014/main" id="{75A884C0-219F-8A49-9BE4-05805E8493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487E89-E2D7-DD47-8A30-3C22C11F4F05}"/>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3831757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EC0055-4A72-7C47-945B-34F609C39A8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CBB677-A616-9D47-B38D-1827133B36A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4AE556-67C9-374D-BFA2-0111B51C3DB3}"/>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5" name="Footer Placeholder 4">
            <a:extLst>
              <a:ext uri="{FF2B5EF4-FFF2-40B4-BE49-F238E27FC236}">
                <a16:creationId xmlns:a16="http://schemas.microsoft.com/office/drawing/2014/main" id="{89F9C21B-0494-7843-8C01-D374B6B56F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1F2433-00C3-3349-AC9B-AEAEDE4568B3}"/>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1847895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2C44D-782C-FF4E-8669-EE32FBAB7C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8D20CA-87B8-364F-A6F2-F1B75F8D1B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931089-296A-A742-9743-2FF68EF6F267}"/>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5" name="Footer Placeholder 4">
            <a:extLst>
              <a:ext uri="{FF2B5EF4-FFF2-40B4-BE49-F238E27FC236}">
                <a16:creationId xmlns:a16="http://schemas.microsoft.com/office/drawing/2014/main" id="{0F3E56A3-1A0D-034E-A687-B891E43A53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1CED4B-59FB-184B-B0A5-3FCA1A0C0461}"/>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1919102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6D26E-92D0-8847-A231-490B6EC6F2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A092CC-0B9B-D249-82DB-3E5FA814B1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3B10EB-535C-9242-A873-C120A2CD7134}"/>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5" name="Footer Placeholder 4">
            <a:extLst>
              <a:ext uri="{FF2B5EF4-FFF2-40B4-BE49-F238E27FC236}">
                <a16:creationId xmlns:a16="http://schemas.microsoft.com/office/drawing/2014/main" id="{562F4286-0074-9240-B08A-78B92C5FFA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1EB996-30A5-FC4F-AECE-B9EF23283436}"/>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168524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931A4-97A6-7D4E-ACD7-15C99C8860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A2D583-170F-7D48-8CAB-9EC6C01665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5BBE63-F6BC-CD41-943D-E57E412D54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C12158-06B6-5F46-81D4-28B8BA972EC1}"/>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6" name="Footer Placeholder 5">
            <a:extLst>
              <a:ext uri="{FF2B5EF4-FFF2-40B4-BE49-F238E27FC236}">
                <a16:creationId xmlns:a16="http://schemas.microsoft.com/office/drawing/2014/main" id="{6DDC8592-0129-2243-9517-9289E76DAE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C20EE8-1CC2-A642-BEC8-8A9EAF59DFBB}"/>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2777387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E3DEB-78A2-914B-AB0D-A74048C5ED0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FF8BBF-FD40-524B-A7E4-6B48F3CE26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4FE2BC-B58D-4743-94B7-12918D88E9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ACA570-7122-9149-A105-73C395C62E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D5FDA2-24E7-264F-BC09-B3DCE21F0F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57C8CA-9007-F54E-AB4E-547C9BDAB12B}"/>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8" name="Footer Placeholder 7">
            <a:extLst>
              <a:ext uri="{FF2B5EF4-FFF2-40B4-BE49-F238E27FC236}">
                <a16:creationId xmlns:a16="http://schemas.microsoft.com/office/drawing/2014/main" id="{DA601B53-2EB2-3C49-8340-420E0D70A77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065357-FF49-E04B-B52D-9E8B84652459}"/>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3324192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648D6-CBA1-0748-979D-DF8821F493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C43A5F-25B5-E54D-8E47-3755CD6A1449}"/>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4" name="Footer Placeholder 3">
            <a:extLst>
              <a:ext uri="{FF2B5EF4-FFF2-40B4-BE49-F238E27FC236}">
                <a16:creationId xmlns:a16="http://schemas.microsoft.com/office/drawing/2014/main" id="{90D3D6B4-7AD9-014D-8556-9743D7B53B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B990ED-7572-6D43-A62B-0ED89EB8F052}"/>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3256356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9AFDA6-3DE5-DD4C-AF75-049074E8DA0B}"/>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3" name="Footer Placeholder 2">
            <a:extLst>
              <a:ext uri="{FF2B5EF4-FFF2-40B4-BE49-F238E27FC236}">
                <a16:creationId xmlns:a16="http://schemas.microsoft.com/office/drawing/2014/main" id="{DB44B179-B246-2743-8A4F-82194175593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AE11E9-5491-E940-9E0A-BFB3492E557C}"/>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40142828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1E177-DA29-0848-8674-3C4F4E5C0E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C81F3D-E17A-264A-9517-7B6C292E6A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1F43C55-837F-CE49-BB3D-9B13583B0B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6874F7-C79F-8C41-865C-6F66C2A8332D}"/>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6" name="Footer Placeholder 5">
            <a:extLst>
              <a:ext uri="{FF2B5EF4-FFF2-40B4-BE49-F238E27FC236}">
                <a16:creationId xmlns:a16="http://schemas.microsoft.com/office/drawing/2014/main" id="{6627A772-12BE-BA4D-921D-9E493F9721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147A08-4FD3-2544-9E32-E3156E42B38B}"/>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1452911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226C4-A119-9C4F-BF29-E91EF76B4E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E6695B-C729-4A43-96F8-4F0CF2D7D7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10FAC1-6702-7747-8892-C3CC8DD2EE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4304BC-B28B-A648-82B7-D2BAC959C1C9}"/>
              </a:ext>
            </a:extLst>
          </p:cNvPr>
          <p:cNvSpPr>
            <a:spLocks noGrp="1"/>
          </p:cNvSpPr>
          <p:nvPr>
            <p:ph type="dt" sz="half" idx="10"/>
          </p:nvPr>
        </p:nvSpPr>
        <p:spPr/>
        <p:txBody>
          <a:bodyPr/>
          <a:lstStyle/>
          <a:p>
            <a:fld id="{95F8C581-1D50-0447-B0FE-4271C438DBFE}" type="datetimeFigureOut">
              <a:rPr lang="en-US" smtClean="0"/>
              <a:t>4/10/21</a:t>
            </a:fld>
            <a:endParaRPr lang="en-US"/>
          </a:p>
        </p:txBody>
      </p:sp>
      <p:sp>
        <p:nvSpPr>
          <p:cNvPr id="6" name="Footer Placeholder 5">
            <a:extLst>
              <a:ext uri="{FF2B5EF4-FFF2-40B4-BE49-F238E27FC236}">
                <a16:creationId xmlns:a16="http://schemas.microsoft.com/office/drawing/2014/main" id="{5A866B8A-149C-AB45-A806-231B378FC0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F89D7C-6CCB-C947-9987-C199FF277317}"/>
              </a:ext>
            </a:extLst>
          </p:cNvPr>
          <p:cNvSpPr>
            <a:spLocks noGrp="1"/>
          </p:cNvSpPr>
          <p:nvPr>
            <p:ph type="sldNum" sz="quarter" idx="12"/>
          </p:nvPr>
        </p:nvSpPr>
        <p:spPr/>
        <p:txBody>
          <a:bodyPr/>
          <a:lstStyle/>
          <a:p>
            <a:fld id="{66691165-4B7A-F144-9931-02B3E9A76E6B}" type="slidenum">
              <a:rPr lang="en-US" smtClean="0"/>
              <a:t>‹#›</a:t>
            </a:fld>
            <a:endParaRPr lang="en-US"/>
          </a:p>
        </p:txBody>
      </p:sp>
    </p:spTree>
    <p:extLst>
      <p:ext uri="{BB962C8B-B14F-4D97-AF65-F5344CB8AC3E}">
        <p14:creationId xmlns:p14="http://schemas.microsoft.com/office/powerpoint/2010/main" val="3765264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E7107E-F05F-9E45-9FE2-48189A30AA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1F60656-CB30-5D44-AC0E-A10D9D46E5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CD3CE-5874-8945-8491-B398EFED41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F8C581-1D50-0447-B0FE-4271C438DBFE}" type="datetimeFigureOut">
              <a:rPr lang="en-US" smtClean="0"/>
              <a:t>4/10/21</a:t>
            </a:fld>
            <a:endParaRPr lang="en-US"/>
          </a:p>
        </p:txBody>
      </p:sp>
      <p:sp>
        <p:nvSpPr>
          <p:cNvPr id="5" name="Footer Placeholder 4">
            <a:extLst>
              <a:ext uri="{FF2B5EF4-FFF2-40B4-BE49-F238E27FC236}">
                <a16:creationId xmlns:a16="http://schemas.microsoft.com/office/drawing/2014/main" id="{5BFB86DE-A1D1-8E49-8A0A-BF78228CCF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ABC8C1-BE64-E847-B376-F07A56EB81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691165-4B7A-F144-9931-02B3E9A76E6B}" type="slidenum">
              <a:rPr lang="en-US" smtClean="0"/>
              <a:t>‹#›</a:t>
            </a:fld>
            <a:endParaRPr lang="en-US"/>
          </a:p>
        </p:txBody>
      </p:sp>
    </p:spTree>
    <p:extLst>
      <p:ext uri="{BB962C8B-B14F-4D97-AF65-F5344CB8AC3E}">
        <p14:creationId xmlns:p14="http://schemas.microsoft.com/office/powerpoint/2010/main" val="38083066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4.tiff"/><Relationship Id="rId3" Type="http://schemas.openxmlformats.org/officeDocument/2006/relationships/image" Target="../media/image19.tiff"/><Relationship Id="rId7" Type="http://schemas.openxmlformats.org/officeDocument/2006/relationships/image" Target="../media/image23.tiff"/><Relationship Id="rId2" Type="http://schemas.openxmlformats.org/officeDocument/2006/relationships/image" Target="../media/image18.tiff"/><Relationship Id="rId1" Type="http://schemas.openxmlformats.org/officeDocument/2006/relationships/slideLayout" Target="../slideLayouts/slideLayout2.xml"/><Relationship Id="rId6" Type="http://schemas.openxmlformats.org/officeDocument/2006/relationships/image" Target="../media/image22.tiff"/><Relationship Id="rId5" Type="http://schemas.openxmlformats.org/officeDocument/2006/relationships/image" Target="../media/image21.tiff"/><Relationship Id="rId4" Type="http://schemas.openxmlformats.org/officeDocument/2006/relationships/image" Target="../media/image20.tiff"/><Relationship Id="rId9" Type="http://schemas.openxmlformats.org/officeDocument/2006/relationships/image" Target="../media/image25.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oi.org/10.1007/s11128-017-1603-1" TargetMode="External"/><Relationship Id="rId2" Type="http://schemas.openxmlformats.org/officeDocument/2006/relationships/hyperlink" Target="https://qiskit.org/textbook"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openxmlformats.org/officeDocument/2006/relationships/image" Target="../media/image2.tiff"/><Relationship Id="rId4" Type="http://schemas.openxmlformats.org/officeDocument/2006/relationships/image" Target="../media/image1.tiff"/></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 Id="rId5" Type="http://schemas.openxmlformats.org/officeDocument/2006/relationships/image" Target="../media/image9.tiff"/><Relationship Id="rId4" Type="http://schemas.openxmlformats.org/officeDocument/2006/relationships/image" Target="../media/image8.tiff"/></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4.tiff"/><Relationship Id="rId3" Type="http://schemas.microsoft.com/office/2007/relationships/media" Target="../media/media1.wav"/><Relationship Id="rId7" Type="http://schemas.openxmlformats.org/officeDocument/2006/relationships/image" Target="../media/image13.tiff"/><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12.tiff"/><Relationship Id="rId5" Type="http://schemas.openxmlformats.org/officeDocument/2006/relationships/slideLayout" Target="../slideLayouts/slideLayout2.xml"/><Relationship Id="rId4" Type="http://schemas.openxmlformats.org/officeDocument/2006/relationships/audio" Target="../media/media1.wav"/><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 Id="rId5" Type="http://schemas.openxmlformats.org/officeDocument/2006/relationships/image" Target="../media/image12.tiff"/><Relationship Id="rId4" Type="http://schemas.openxmlformats.org/officeDocument/2006/relationships/image" Target="../media/image1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A0DAC-ECD6-EA4E-8C0C-8B08E1B30536}"/>
              </a:ext>
            </a:extLst>
          </p:cNvPr>
          <p:cNvSpPr>
            <a:spLocks noGrp="1"/>
          </p:cNvSpPr>
          <p:nvPr>
            <p:ph type="ctrTitle"/>
          </p:nvPr>
        </p:nvSpPr>
        <p:spPr/>
        <p:txBody>
          <a:bodyPr>
            <a:normAutofit/>
          </a:bodyPr>
          <a:lstStyle/>
          <a:p>
            <a:r>
              <a:rPr lang="en-US" sz="4000" b="1" dirty="0">
                <a:latin typeface="Arial" panose="020B0604020202020204" pitchFamily="34" charset="0"/>
                <a:cs typeface="Arial" panose="020B0604020202020204" pitchFamily="34" charset="0"/>
              </a:rPr>
              <a:t>IMPROVING QUANTUM AUDIO SIGNAL PROCESSING METHODS WITH QUDITS</a:t>
            </a:r>
          </a:p>
        </p:txBody>
      </p:sp>
      <p:sp>
        <p:nvSpPr>
          <p:cNvPr id="3" name="Subtitle 2">
            <a:extLst>
              <a:ext uri="{FF2B5EF4-FFF2-40B4-BE49-F238E27FC236}">
                <a16:creationId xmlns:a16="http://schemas.microsoft.com/office/drawing/2014/main" id="{4313B240-3853-D641-9FC0-DBA67A70F656}"/>
              </a:ext>
            </a:extLst>
          </p:cNvPr>
          <p:cNvSpPr>
            <a:spLocks noGrp="1"/>
          </p:cNvSpPr>
          <p:nvPr>
            <p:ph type="subTitle" idx="1"/>
          </p:nvPr>
        </p:nvSpPr>
        <p:spPr/>
        <p:txBody>
          <a:bodyPr>
            <a:normAutofit fontScale="62500" lnSpcReduction="20000"/>
          </a:bodyPr>
          <a:lstStyle/>
          <a:p>
            <a:r>
              <a:rPr lang="en-US" sz="2800" b="1" u="sng" dirty="0">
                <a:latin typeface="Arial" panose="020B0604020202020204" pitchFamily="34" charset="0"/>
                <a:cs typeface="Arial" panose="020B0604020202020204" pitchFamily="34" charset="0"/>
              </a:rPr>
              <a:t>Q-</a:t>
            </a:r>
            <a:r>
              <a:rPr lang="en-US" sz="2800" b="1" u="sng" dirty="0" err="1">
                <a:latin typeface="Arial" panose="020B0604020202020204" pitchFamily="34" charset="0"/>
                <a:cs typeface="Arial" panose="020B0604020202020204" pitchFamily="34" charset="0"/>
              </a:rPr>
              <a:t>vengers</a:t>
            </a:r>
            <a:endParaRPr lang="en-US" sz="2800" b="1" u="sng"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Scott Oshiro (@</a:t>
            </a:r>
            <a:r>
              <a:rPr lang="en-US" sz="2000" b="1" dirty="0" err="1">
                <a:latin typeface="Arial" panose="020B0604020202020204" pitchFamily="34" charset="0"/>
                <a:cs typeface="Arial" panose="020B0604020202020204" pitchFamily="34" charset="0"/>
              </a:rPr>
              <a:t>syoshiro</a:t>
            </a:r>
            <a:r>
              <a:rPr lang="en-US" sz="2000" b="1" dirty="0">
                <a:latin typeface="Arial" panose="020B0604020202020204" pitchFamily="34" charset="0"/>
                <a:cs typeface="Arial" panose="020B0604020202020204" pitchFamily="34" charset="0"/>
              </a:rPr>
              <a:t>)</a:t>
            </a:r>
          </a:p>
          <a:p>
            <a:r>
              <a:rPr lang="en-US" sz="2000" b="1" dirty="0">
                <a:latin typeface="Arial" panose="020B0604020202020204" pitchFamily="34" charset="0"/>
                <a:cs typeface="Arial" panose="020B0604020202020204" pitchFamily="34" charset="0"/>
              </a:rPr>
              <a:t>Akash Kant (@</a:t>
            </a:r>
            <a:r>
              <a:rPr lang="en-US" sz="2000" b="1" dirty="0" err="1">
                <a:latin typeface="Arial" panose="020B0604020202020204" pitchFamily="34" charset="0"/>
                <a:cs typeface="Arial" panose="020B0604020202020204" pitchFamily="34" charset="0"/>
              </a:rPr>
              <a:t>unread_chapters</a:t>
            </a:r>
            <a:r>
              <a:rPr lang="en-US" sz="2000" b="1" dirty="0">
                <a:latin typeface="Arial" panose="020B0604020202020204" pitchFamily="34" charset="0"/>
                <a:cs typeface="Arial" panose="020B0604020202020204" pitchFamily="34" charset="0"/>
              </a:rPr>
              <a:t>)</a:t>
            </a:r>
          </a:p>
          <a:p>
            <a:r>
              <a:rPr lang="en-US" sz="2000" b="1" dirty="0">
                <a:latin typeface="Arial" panose="020B0604020202020204" pitchFamily="34" charset="0"/>
                <a:cs typeface="Arial" panose="020B0604020202020204" pitchFamily="34" charset="0"/>
              </a:rPr>
              <a:t>Jessica Cheng (@epifauna)</a:t>
            </a:r>
          </a:p>
          <a:p>
            <a:r>
              <a:rPr lang="en-US" sz="2000" b="1" dirty="0">
                <a:latin typeface="Arial" panose="020B0604020202020204" pitchFamily="34" charset="0"/>
                <a:cs typeface="Arial" panose="020B0604020202020204" pitchFamily="34" charset="0"/>
              </a:rPr>
              <a:t>Abhishek Gupta (@</a:t>
            </a:r>
            <a:r>
              <a:rPr lang="en-US" sz="2000" b="1" dirty="0" err="1">
                <a:latin typeface="Arial" panose="020B0604020202020204" pitchFamily="34" charset="0"/>
                <a:cs typeface="Arial" panose="020B0604020202020204" pitchFamily="34" charset="0"/>
              </a:rPr>
              <a:t>Abhishek_Gupta</a:t>
            </a:r>
            <a:r>
              <a:rPr lang="en-US" sz="2000" b="1" dirty="0">
                <a:latin typeface="Arial" panose="020B0604020202020204" pitchFamily="34" charset="0"/>
                <a:cs typeface="Arial" panose="020B0604020202020204" pitchFamily="34" charset="0"/>
              </a:rPr>
              <a:t>)</a:t>
            </a:r>
          </a:p>
          <a:p>
            <a:r>
              <a:rPr lang="en-US" sz="2000" b="1" dirty="0">
                <a:latin typeface="Arial" panose="020B0604020202020204" pitchFamily="34" charset="0"/>
                <a:cs typeface="Arial" panose="020B0604020202020204" pitchFamily="34" charset="0"/>
              </a:rPr>
              <a:t>Le Duc </a:t>
            </a:r>
            <a:r>
              <a:rPr lang="en-US" sz="2000" b="1" dirty="0" err="1">
                <a:latin typeface="Arial" panose="020B0604020202020204" pitchFamily="34" charset="0"/>
                <a:cs typeface="Arial" panose="020B0604020202020204" pitchFamily="34" charset="0"/>
              </a:rPr>
              <a:t>Truyen</a:t>
            </a:r>
            <a:r>
              <a:rPr lang="en-US" sz="2000" b="1" dirty="0">
                <a:latin typeface="Arial" panose="020B0604020202020204" pitchFamily="34" charset="0"/>
                <a:cs typeface="Arial" panose="020B0604020202020204" pitchFamily="34" charset="0"/>
              </a:rPr>
              <a:t> (@Le Duc </a:t>
            </a:r>
            <a:r>
              <a:rPr lang="en-US" sz="2000" b="1" dirty="0" err="1">
                <a:latin typeface="Arial" panose="020B0604020202020204" pitchFamily="34" charset="0"/>
                <a:cs typeface="Arial" panose="020B0604020202020204" pitchFamily="34" charset="0"/>
              </a:rPr>
              <a:t>Truyen</a:t>
            </a:r>
            <a:r>
              <a:rPr lang="en-US" sz="2000" b="1" dirty="0">
                <a:latin typeface="Arial" panose="020B0604020202020204" pitchFamily="34" charset="0"/>
                <a:cs typeface="Arial" panose="020B0604020202020204" pitchFamily="34" charset="0"/>
              </a:rPr>
              <a:t>)</a:t>
            </a: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1588957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1F50-5165-144C-8E9D-D86DFF0C0030}"/>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USING HIGHER QUANTUM STATES (Qudits)</a:t>
            </a:r>
          </a:p>
        </p:txBody>
      </p:sp>
      <p:sp>
        <p:nvSpPr>
          <p:cNvPr id="3" name="Content Placeholder 2">
            <a:extLst>
              <a:ext uri="{FF2B5EF4-FFF2-40B4-BE49-F238E27FC236}">
                <a16:creationId xmlns:a16="http://schemas.microsoft.com/office/drawing/2014/main" id="{A7C99A42-5D54-AC4E-B576-E019E2AD4822}"/>
              </a:ext>
            </a:extLst>
          </p:cNvPr>
          <p:cNvSpPr>
            <a:spLocks noGrp="1"/>
          </p:cNvSpPr>
          <p:nvPr>
            <p:ph idx="1"/>
          </p:nvPr>
        </p:nvSpPr>
        <p:spPr/>
        <p:txBody>
          <a:bodyPr>
            <a:normAutofit/>
          </a:bodyPr>
          <a:lstStyle/>
          <a:p>
            <a:r>
              <a:rPr lang="en-US" sz="2400" dirty="0"/>
              <a:t>Potentially can be used as a solution for increasing qubit count and loss of information when encoding larger, more complex signals in a quantum circuit.</a:t>
            </a:r>
          </a:p>
          <a:p>
            <a:r>
              <a:rPr lang="en-US" sz="2400" dirty="0"/>
              <a:t>Generally, one way to utilize qudits, in this case, is to have each higher state of the </a:t>
            </a:r>
            <a:r>
              <a:rPr lang="en-US" sz="2400" dirty="0" err="1"/>
              <a:t>transmons</a:t>
            </a:r>
            <a:r>
              <a:rPr lang="en-US" sz="2400" dirty="0"/>
              <a:t> represent a particular critical band or sub-band within the signal’s spectrum. As result, only one qubit is required to represent one signal. </a:t>
            </a:r>
          </a:p>
          <a:p>
            <a:r>
              <a:rPr lang="en-US" sz="2400" dirty="0"/>
              <a:t>Also it will help mitigate some of the noise in our current architecture as the qudits may provide a more resolution.</a:t>
            </a:r>
          </a:p>
        </p:txBody>
      </p:sp>
      <p:pic>
        <p:nvPicPr>
          <p:cNvPr id="8" name="Picture 7">
            <a:extLst>
              <a:ext uri="{FF2B5EF4-FFF2-40B4-BE49-F238E27FC236}">
                <a16:creationId xmlns:a16="http://schemas.microsoft.com/office/drawing/2014/main" id="{7C0CAF21-CF2C-E64E-829B-2777931456AA}"/>
              </a:ext>
            </a:extLst>
          </p:cNvPr>
          <p:cNvPicPr>
            <a:picLocks noChangeAspect="1"/>
          </p:cNvPicPr>
          <p:nvPr/>
        </p:nvPicPr>
        <p:blipFill>
          <a:blip r:embed="rId2"/>
          <a:stretch>
            <a:fillRect/>
          </a:stretch>
        </p:blipFill>
        <p:spPr>
          <a:xfrm>
            <a:off x="4796853" y="4878859"/>
            <a:ext cx="7139378" cy="1246498"/>
          </a:xfrm>
          <a:prstGeom prst="rect">
            <a:avLst/>
          </a:prstGeom>
        </p:spPr>
      </p:pic>
      <p:pic>
        <p:nvPicPr>
          <p:cNvPr id="9" name="Picture 8">
            <a:extLst>
              <a:ext uri="{FF2B5EF4-FFF2-40B4-BE49-F238E27FC236}">
                <a16:creationId xmlns:a16="http://schemas.microsoft.com/office/drawing/2014/main" id="{43C6D5F2-2933-674C-A8DF-45BD88441E3F}"/>
              </a:ext>
            </a:extLst>
          </p:cNvPr>
          <p:cNvPicPr>
            <a:picLocks noChangeAspect="1"/>
          </p:cNvPicPr>
          <p:nvPr/>
        </p:nvPicPr>
        <p:blipFill>
          <a:blip r:embed="rId3"/>
          <a:stretch>
            <a:fillRect/>
          </a:stretch>
        </p:blipFill>
        <p:spPr>
          <a:xfrm>
            <a:off x="322440" y="4692317"/>
            <a:ext cx="2771294" cy="1619583"/>
          </a:xfrm>
          <a:prstGeom prst="rect">
            <a:avLst/>
          </a:prstGeom>
        </p:spPr>
      </p:pic>
      <p:pic>
        <p:nvPicPr>
          <p:cNvPr id="10" name="Picture 9">
            <a:extLst>
              <a:ext uri="{FF2B5EF4-FFF2-40B4-BE49-F238E27FC236}">
                <a16:creationId xmlns:a16="http://schemas.microsoft.com/office/drawing/2014/main" id="{A4B1172E-1610-B148-8327-E4B1F5B29FD7}"/>
              </a:ext>
            </a:extLst>
          </p:cNvPr>
          <p:cNvPicPr>
            <a:picLocks noChangeAspect="1"/>
          </p:cNvPicPr>
          <p:nvPr/>
        </p:nvPicPr>
        <p:blipFill>
          <a:blip r:embed="rId4"/>
          <a:stretch>
            <a:fillRect/>
          </a:stretch>
        </p:blipFill>
        <p:spPr>
          <a:xfrm>
            <a:off x="3609494" y="4803687"/>
            <a:ext cx="1227441" cy="1373276"/>
          </a:xfrm>
          <a:prstGeom prst="rect">
            <a:avLst/>
          </a:prstGeom>
        </p:spPr>
      </p:pic>
      <p:sp>
        <p:nvSpPr>
          <p:cNvPr id="11" name="Right Arrow 10">
            <a:extLst>
              <a:ext uri="{FF2B5EF4-FFF2-40B4-BE49-F238E27FC236}">
                <a16:creationId xmlns:a16="http://schemas.microsoft.com/office/drawing/2014/main" id="{084E237A-1956-AC48-9711-469D9FD7CD8C}"/>
              </a:ext>
            </a:extLst>
          </p:cNvPr>
          <p:cNvSpPr/>
          <p:nvPr/>
        </p:nvSpPr>
        <p:spPr>
          <a:xfrm>
            <a:off x="3029757" y="5299908"/>
            <a:ext cx="579737" cy="40439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ight Arrow 11">
            <a:extLst>
              <a:ext uri="{FF2B5EF4-FFF2-40B4-BE49-F238E27FC236}">
                <a16:creationId xmlns:a16="http://schemas.microsoft.com/office/drawing/2014/main" id="{7079EEE0-78AB-BD42-945F-202F7ADA99A8}"/>
              </a:ext>
            </a:extLst>
          </p:cNvPr>
          <p:cNvSpPr/>
          <p:nvPr/>
        </p:nvSpPr>
        <p:spPr>
          <a:xfrm>
            <a:off x="4836935" y="5303833"/>
            <a:ext cx="579737" cy="40439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3" name="Picture 12">
            <a:extLst>
              <a:ext uri="{FF2B5EF4-FFF2-40B4-BE49-F238E27FC236}">
                <a16:creationId xmlns:a16="http://schemas.microsoft.com/office/drawing/2014/main" id="{688D0A1E-79DE-F749-BEFD-5C371D4284A7}"/>
              </a:ext>
            </a:extLst>
          </p:cNvPr>
          <p:cNvPicPr>
            <a:picLocks noChangeAspect="1"/>
          </p:cNvPicPr>
          <p:nvPr/>
        </p:nvPicPr>
        <p:blipFill>
          <a:blip r:embed="rId5"/>
          <a:stretch>
            <a:fillRect/>
          </a:stretch>
        </p:blipFill>
        <p:spPr>
          <a:xfrm rot="10800000" flipH="1" flipV="1">
            <a:off x="9098268" y="6316677"/>
            <a:ext cx="362148" cy="321910"/>
          </a:xfrm>
          <a:prstGeom prst="rect">
            <a:avLst/>
          </a:prstGeom>
        </p:spPr>
      </p:pic>
      <p:pic>
        <p:nvPicPr>
          <p:cNvPr id="14" name="Picture 13">
            <a:extLst>
              <a:ext uri="{FF2B5EF4-FFF2-40B4-BE49-F238E27FC236}">
                <a16:creationId xmlns:a16="http://schemas.microsoft.com/office/drawing/2014/main" id="{3407A18D-236D-1B4E-97B5-C4F075A77393}"/>
              </a:ext>
            </a:extLst>
          </p:cNvPr>
          <p:cNvPicPr>
            <a:picLocks noChangeAspect="1"/>
          </p:cNvPicPr>
          <p:nvPr/>
        </p:nvPicPr>
        <p:blipFill>
          <a:blip r:embed="rId6"/>
          <a:stretch>
            <a:fillRect/>
          </a:stretch>
        </p:blipFill>
        <p:spPr>
          <a:xfrm>
            <a:off x="8724995" y="6296558"/>
            <a:ext cx="362147" cy="362147"/>
          </a:xfrm>
          <a:prstGeom prst="rect">
            <a:avLst/>
          </a:prstGeom>
        </p:spPr>
      </p:pic>
      <p:pic>
        <p:nvPicPr>
          <p:cNvPr id="15" name="Picture 14">
            <a:extLst>
              <a:ext uri="{FF2B5EF4-FFF2-40B4-BE49-F238E27FC236}">
                <a16:creationId xmlns:a16="http://schemas.microsoft.com/office/drawing/2014/main" id="{CF45B286-9C70-2445-80DD-FDEE45D84DF2}"/>
              </a:ext>
            </a:extLst>
          </p:cNvPr>
          <p:cNvPicPr>
            <a:picLocks noChangeAspect="1"/>
          </p:cNvPicPr>
          <p:nvPr/>
        </p:nvPicPr>
        <p:blipFill>
          <a:blip r:embed="rId7"/>
          <a:stretch>
            <a:fillRect/>
          </a:stretch>
        </p:blipFill>
        <p:spPr>
          <a:xfrm>
            <a:off x="8004395" y="6314034"/>
            <a:ext cx="362147" cy="362147"/>
          </a:xfrm>
          <a:prstGeom prst="rect">
            <a:avLst/>
          </a:prstGeom>
        </p:spPr>
      </p:pic>
      <p:pic>
        <p:nvPicPr>
          <p:cNvPr id="16" name="Picture 15">
            <a:extLst>
              <a:ext uri="{FF2B5EF4-FFF2-40B4-BE49-F238E27FC236}">
                <a16:creationId xmlns:a16="http://schemas.microsoft.com/office/drawing/2014/main" id="{931ECDDF-4DA9-8A45-9454-166FE4A3596A}"/>
              </a:ext>
            </a:extLst>
          </p:cNvPr>
          <p:cNvPicPr>
            <a:picLocks noChangeAspect="1"/>
          </p:cNvPicPr>
          <p:nvPr/>
        </p:nvPicPr>
        <p:blipFill>
          <a:blip r:embed="rId8"/>
          <a:stretch>
            <a:fillRect/>
          </a:stretch>
        </p:blipFill>
        <p:spPr>
          <a:xfrm>
            <a:off x="9677475" y="6358170"/>
            <a:ext cx="557483" cy="238921"/>
          </a:xfrm>
          <a:prstGeom prst="rect">
            <a:avLst/>
          </a:prstGeom>
        </p:spPr>
      </p:pic>
      <p:pic>
        <p:nvPicPr>
          <p:cNvPr id="17" name="Picture 16">
            <a:extLst>
              <a:ext uri="{FF2B5EF4-FFF2-40B4-BE49-F238E27FC236}">
                <a16:creationId xmlns:a16="http://schemas.microsoft.com/office/drawing/2014/main" id="{21D22252-5788-C843-AF98-5B7FB494A7F8}"/>
              </a:ext>
            </a:extLst>
          </p:cNvPr>
          <p:cNvPicPr>
            <a:picLocks noChangeAspect="1"/>
          </p:cNvPicPr>
          <p:nvPr/>
        </p:nvPicPr>
        <p:blipFill>
          <a:blip r:embed="rId8"/>
          <a:stretch>
            <a:fillRect/>
          </a:stretch>
        </p:blipFill>
        <p:spPr>
          <a:xfrm>
            <a:off x="10364823" y="6359589"/>
            <a:ext cx="557483" cy="238921"/>
          </a:xfrm>
          <a:prstGeom prst="rect">
            <a:avLst/>
          </a:prstGeom>
        </p:spPr>
      </p:pic>
      <p:pic>
        <p:nvPicPr>
          <p:cNvPr id="18" name="Picture 17">
            <a:extLst>
              <a:ext uri="{FF2B5EF4-FFF2-40B4-BE49-F238E27FC236}">
                <a16:creationId xmlns:a16="http://schemas.microsoft.com/office/drawing/2014/main" id="{9609C009-9127-924C-821E-64D2CB5885DC}"/>
              </a:ext>
            </a:extLst>
          </p:cNvPr>
          <p:cNvPicPr>
            <a:picLocks noChangeAspect="1"/>
          </p:cNvPicPr>
          <p:nvPr/>
        </p:nvPicPr>
        <p:blipFill>
          <a:blip r:embed="rId9"/>
          <a:stretch>
            <a:fillRect/>
          </a:stretch>
        </p:blipFill>
        <p:spPr>
          <a:xfrm>
            <a:off x="11150092" y="6262870"/>
            <a:ext cx="407416" cy="362147"/>
          </a:xfrm>
          <a:prstGeom prst="rect">
            <a:avLst/>
          </a:prstGeom>
        </p:spPr>
      </p:pic>
      <p:sp>
        <p:nvSpPr>
          <p:cNvPr id="19" name="TextBox 18">
            <a:extLst>
              <a:ext uri="{FF2B5EF4-FFF2-40B4-BE49-F238E27FC236}">
                <a16:creationId xmlns:a16="http://schemas.microsoft.com/office/drawing/2014/main" id="{E17D35BA-959D-B64A-9036-0F936291064F}"/>
              </a:ext>
            </a:extLst>
          </p:cNvPr>
          <p:cNvSpPr txBox="1"/>
          <p:nvPr/>
        </p:nvSpPr>
        <p:spPr>
          <a:xfrm>
            <a:off x="4596271" y="5831197"/>
            <a:ext cx="481328" cy="369332"/>
          </a:xfrm>
          <a:prstGeom prst="rect">
            <a:avLst/>
          </a:prstGeom>
          <a:noFill/>
        </p:spPr>
        <p:txBody>
          <a:bodyPr wrap="square" rtlCol="0">
            <a:spAutoFit/>
          </a:bodyPr>
          <a:lstStyle/>
          <a:p>
            <a:r>
              <a:rPr lang="en-US" dirty="0"/>
              <a:t>q0</a:t>
            </a:r>
          </a:p>
        </p:txBody>
      </p:sp>
      <p:pic>
        <p:nvPicPr>
          <p:cNvPr id="20" name="Picture 19">
            <a:extLst>
              <a:ext uri="{FF2B5EF4-FFF2-40B4-BE49-F238E27FC236}">
                <a16:creationId xmlns:a16="http://schemas.microsoft.com/office/drawing/2014/main" id="{2E6F3F7D-83BD-2C4E-BA12-8EAAED52CB9E}"/>
              </a:ext>
            </a:extLst>
          </p:cNvPr>
          <p:cNvPicPr>
            <a:picLocks noChangeAspect="1"/>
          </p:cNvPicPr>
          <p:nvPr/>
        </p:nvPicPr>
        <p:blipFill>
          <a:blip r:embed="rId8"/>
          <a:stretch>
            <a:fillRect/>
          </a:stretch>
        </p:blipFill>
        <p:spPr>
          <a:xfrm rot="5400000">
            <a:off x="3922203" y="6311803"/>
            <a:ext cx="557483" cy="362146"/>
          </a:xfrm>
          <a:prstGeom prst="rect">
            <a:avLst/>
          </a:prstGeom>
        </p:spPr>
      </p:pic>
    </p:spTree>
    <p:extLst>
      <p:ext uri="{BB962C8B-B14F-4D97-AF65-F5344CB8AC3E}">
        <p14:creationId xmlns:p14="http://schemas.microsoft.com/office/powerpoint/2010/main" val="2464839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7F5B0-CF79-1A4F-9673-A1CF23100C72}"/>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USING HIGHER QUANTUM STATES (Qudits)</a:t>
            </a:r>
            <a:endParaRPr lang="en-US" dirty="0"/>
          </a:p>
        </p:txBody>
      </p:sp>
      <p:sp>
        <p:nvSpPr>
          <p:cNvPr id="3" name="Content Placeholder 2">
            <a:extLst>
              <a:ext uri="{FF2B5EF4-FFF2-40B4-BE49-F238E27FC236}">
                <a16:creationId xmlns:a16="http://schemas.microsoft.com/office/drawing/2014/main" id="{66E49728-F290-9648-8BD9-7B328E3EF0A8}"/>
              </a:ext>
            </a:extLst>
          </p:cNvPr>
          <p:cNvSpPr>
            <a:spLocks noGrp="1"/>
          </p:cNvSpPr>
          <p:nvPr>
            <p:ph idx="1"/>
          </p:nvPr>
        </p:nvSpPr>
        <p:spPr/>
        <p:txBody>
          <a:bodyPr>
            <a:normAutofit fontScale="92500" lnSpcReduction="20000"/>
          </a:bodyPr>
          <a:lstStyle/>
          <a:p>
            <a:r>
              <a:rPr lang="en-US" dirty="0"/>
              <a:t>For the scenario that our project outlines we would reduce from using 10 qubits to using just 2 qudits. </a:t>
            </a:r>
          </a:p>
          <a:p>
            <a:pPr lvl="1"/>
            <a:r>
              <a:rPr lang="en-US" dirty="0"/>
              <a:t>However, we will have to push the qubit to the number of states corresponding to the number of sub-bands we want to account for in the spectrum.</a:t>
            </a:r>
          </a:p>
          <a:p>
            <a:pPr marL="457200" lvl="1" indent="0">
              <a:buNone/>
            </a:pPr>
            <a:endParaRPr lang="en-US" dirty="0"/>
          </a:p>
          <a:p>
            <a:r>
              <a:rPr lang="en-US" dirty="0"/>
              <a:t>In addition, the reduction of the qubits will also drastically reduce the circuit depth for this case, which becomes an issue when adding together higher resolution signals.</a:t>
            </a:r>
          </a:p>
          <a:p>
            <a:pPr lvl="1"/>
            <a:r>
              <a:rPr lang="en-US" dirty="0"/>
              <a:t>Also as a result of the decrease in circuit depth, we can also consider other quantum audio encoding methods such as </a:t>
            </a:r>
            <a:r>
              <a:rPr lang="en-US" b="1" dirty="0"/>
              <a:t>FRQA </a:t>
            </a:r>
            <a:r>
              <a:rPr lang="en-US" dirty="0"/>
              <a:t>and</a:t>
            </a:r>
            <a:r>
              <a:rPr lang="en-US" b="1" dirty="0"/>
              <a:t> QRDA </a:t>
            </a:r>
            <a:r>
              <a:rPr lang="en-US" dirty="0"/>
              <a:t> to account for the time information of the signal.</a:t>
            </a:r>
          </a:p>
          <a:p>
            <a:pPr marL="457200" lvl="1" indent="0">
              <a:buNone/>
            </a:pPr>
            <a:endParaRPr lang="en-US" dirty="0"/>
          </a:p>
          <a:p>
            <a:r>
              <a:rPr lang="en-US" dirty="0"/>
              <a:t>If higher quantum states are to be incorporated we would also have to look into building and developing </a:t>
            </a:r>
            <a:r>
              <a:rPr lang="en-US" dirty="0" err="1"/>
              <a:t>qudit</a:t>
            </a:r>
            <a:r>
              <a:rPr lang="en-US" dirty="0"/>
              <a:t> gates. [3]</a:t>
            </a:r>
          </a:p>
          <a:p>
            <a:endParaRPr lang="en-US" dirty="0"/>
          </a:p>
        </p:txBody>
      </p:sp>
    </p:spTree>
    <p:extLst>
      <p:ext uri="{BB962C8B-B14F-4D97-AF65-F5344CB8AC3E}">
        <p14:creationId xmlns:p14="http://schemas.microsoft.com/office/powerpoint/2010/main" val="3560896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30DDA-32F0-8B43-A6E4-D6576893AC37}"/>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CHALLENGES &amp; ROAD BLOCKS</a:t>
            </a:r>
          </a:p>
        </p:txBody>
      </p:sp>
      <p:sp>
        <p:nvSpPr>
          <p:cNvPr id="3" name="Content Placeholder 2">
            <a:extLst>
              <a:ext uri="{FF2B5EF4-FFF2-40B4-BE49-F238E27FC236}">
                <a16:creationId xmlns:a16="http://schemas.microsoft.com/office/drawing/2014/main" id="{C320E554-372C-AA4D-85DE-DC1D934DE307}"/>
              </a:ext>
            </a:extLst>
          </p:cNvPr>
          <p:cNvSpPr>
            <a:spLocks noGrp="1"/>
          </p:cNvSpPr>
          <p:nvPr>
            <p:ph idx="1"/>
          </p:nvPr>
        </p:nvSpPr>
        <p:spPr>
          <a:xfrm>
            <a:off x="838200" y="1690688"/>
            <a:ext cx="7172794" cy="4486275"/>
          </a:xfrm>
        </p:spPr>
        <p:txBody>
          <a:bodyPr>
            <a:normAutofit lnSpcReduction="10000"/>
          </a:bodyPr>
          <a:lstStyle/>
          <a:p>
            <a:r>
              <a:rPr lang="en-US" sz="2400" dirty="0"/>
              <a:t>We planned to experiment with states larger than </a:t>
            </a:r>
            <a:r>
              <a:rPr lang="en-US" sz="2400" b="1" dirty="0"/>
              <a:t>|2&gt;</a:t>
            </a:r>
            <a:r>
              <a:rPr lang="en-US" sz="2400" dirty="0"/>
              <a:t>  but the queue to used the device and depreciated functions, modules and functions we were not able to experiment with the device as much as we hoped.</a:t>
            </a:r>
          </a:p>
          <a:p>
            <a:endParaRPr lang="en-US" sz="2400" dirty="0"/>
          </a:p>
          <a:p>
            <a:r>
              <a:rPr lang="en-US" sz="2400" dirty="0"/>
              <a:t>Some of our results were off and suspect it was due to long queue times as the device parameters may have shifted over time. </a:t>
            </a:r>
          </a:p>
          <a:p>
            <a:endParaRPr lang="en-US" sz="2400" dirty="0"/>
          </a:p>
          <a:p>
            <a:r>
              <a:rPr lang="en-US" sz="2400" dirty="0"/>
              <a:t>We also attempted to used the Pulse simulator and was able to simulate a pi pulse on two different qubits but were not able to push the states to |2&gt; due to the fact they were simulated qubits.</a:t>
            </a:r>
          </a:p>
          <a:p>
            <a:endParaRPr lang="en-US" dirty="0"/>
          </a:p>
        </p:txBody>
      </p:sp>
      <p:pic>
        <p:nvPicPr>
          <p:cNvPr id="4" name="Picture 3">
            <a:extLst>
              <a:ext uri="{FF2B5EF4-FFF2-40B4-BE49-F238E27FC236}">
                <a16:creationId xmlns:a16="http://schemas.microsoft.com/office/drawing/2014/main" id="{8F196C88-DFB4-EA49-97DE-AA09B50E1A7B}"/>
              </a:ext>
            </a:extLst>
          </p:cNvPr>
          <p:cNvPicPr>
            <a:picLocks noChangeAspect="1"/>
          </p:cNvPicPr>
          <p:nvPr/>
        </p:nvPicPr>
        <p:blipFill>
          <a:blip r:embed="rId2"/>
          <a:stretch>
            <a:fillRect/>
          </a:stretch>
        </p:blipFill>
        <p:spPr>
          <a:xfrm>
            <a:off x="8190876" y="1565500"/>
            <a:ext cx="3651354" cy="2535277"/>
          </a:xfrm>
          <a:prstGeom prst="rect">
            <a:avLst/>
          </a:prstGeom>
        </p:spPr>
      </p:pic>
      <p:pic>
        <p:nvPicPr>
          <p:cNvPr id="5" name="Content Placeholder 6">
            <a:extLst>
              <a:ext uri="{FF2B5EF4-FFF2-40B4-BE49-F238E27FC236}">
                <a16:creationId xmlns:a16="http://schemas.microsoft.com/office/drawing/2014/main" id="{BACF497A-6C0B-584D-B8F1-89CB7A2C9F61}"/>
              </a:ext>
            </a:extLst>
          </p:cNvPr>
          <p:cNvPicPr>
            <a:picLocks noChangeAspect="1"/>
          </p:cNvPicPr>
          <p:nvPr/>
        </p:nvPicPr>
        <p:blipFill>
          <a:blip r:embed="rId3"/>
          <a:stretch>
            <a:fillRect/>
          </a:stretch>
        </p:blipFill>
        <p:spPr>
          <a:xfrm>
            <a:off x="8190876" y="4289958"/>
            <a:ext cx="3651354" cy="2202917"/>
          </a:xfrm>
          <a:prstGeom prst="rect">
            <a:avLst/>
          </a:prstGeom>
        </p:spPr>
      </p:pic>
    </p:spTree>
    <p:extLst>
      <p:ext uri="{BB962C8B-B14F-4D97-AF65-F5344CB8AC3E}">
        <p14:creationId xmlns:p14="http://schemas.microsoft.com/office/powerpoint/2010/main" val="11086113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CEE74-AC77-CC42-9517-64E59F51141C}"/>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WHAT DOES IT SOLVE?</a:t>
            </a:r>
          </a:p>
        </p:txBody>
      </p:sp>
      <p:sp>
        <p:nvSpPr>
          <p:cNvPr id="3" name="Content Placeholder 2">
            <a:extLst>
              <a:ext uri="{FF2B5EF4-FFF2-40B4-BE49-F238E27FC236}">
                <a16:creationId xmlns:a16="http://schemas.microsoft.com/office/drawing/2014/main" id="{3466764D-F12B-F94B-B236-ABA3E619CEAD}"/>
              </a:ext>
            </a:extLst>
          </p:cNvPr>
          <p:cNvSpPr>
            <a:spLocks noGrp="1"/>
          </p:cNvSpPr>
          <p:nvPr>
            <p:ph idx="1"/>
          </p:nvPr>
        </p:nvSpPr>
        <p:spPr/>
        <p:txBody>
          <a:bodyPr>
            <a:normAutofit fontScale="92500" lnSpcReduction="10000"/>
          </a:bodyPr>
          <a:lstStyle/>
          <a:p>
            <a:r>
              <a:rPr lang="en-US" dirty="0">
                <a:latin typeface="Arial" panose="020B0604020202020204" pitchFamily="34" charset="0"/>
                <a:cs typeface="Arial" panose="020B0604020202020204" pitchFamily="34" charset="0"/>
              </a:rPr>
              <a:t>So far quantum audio signal processing algorithms have been trying to represent audio signals as a classical digital signals encoded on to qubits. As we saw, this is not sustainable as we scale up to more complex signals.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implementation of using higher order quantum states starts the process of developing new representations of audio and sound for quantum devices. As more people from music technology and acoustic sciences, venture into quantum computing they will need to see that these devices can provide new forms of insight and expression, so that they can develop new paradigms and innovations within their own fields.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27963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22C23-06BD-BD4E-9A98-DAFA602153C4}"/>
              </a:ext>
            </a:extLst>
          </p:cNvPr>
          <p:cNvSpPr>
            <a:spLocks noGrp="1"/>
          </p:cNvSpPr>
          <p:nvPr>
            <p:ph type="title"/>
          </p:nvPr>
        </p:nvSpPr>
        <p:spPr/>
        <p:txBody>
          <a:bodyPr/>
          <a:lstStyle/>
          <a:p>
            <a:r>
              <a:rPr lang="en-US" b="1" dirty="0"/>
              <a:t>RESOURCES</a:t>
            </a:r>
          </a:p>
        </p:txBody>
      </p:sp>
      <p:sp>
        <p:nvSpPr>
          <p:cNvPr id="3" name="Content Placeholder 2">
            <a:extLst>
              <a:ext uri="{FF2B5EF4-FFF2-40B4-BE49-F238E27FC236}">
                <a16:creationId xmlns:a16="http://schemas.microsoft.com/office/drawing/2014/main" id="{2C79D48C-F5AD-214C-9399-7077AAE97603}"/>
              </a:ext>
            </a:extLst>
          </p:cNvPr>
          <p:cNvSpPr>
            <a:spLocks noGrp="1"/>
          </p:cNvSpPr>
          <p:nvPr>
            <p:ph idx="1"/>
          </p:nvPr>
        </p:nvSpPr>
        <p:spPr/>
        <p:txBody>
          <a:bodyPr>
            <a:normAutofit fontScale="92500"/>
          </a:bodyPr>
          <a:lstStyle/>
          <a:p>
            <a:pPr marL="0" indent="0">
              <a:buNone/>
            </a:pPr>
            <a:r>
              <a:rPr lang="en-US" dirty="0"/>
              <a:t>[1] A. Asfaw, L. Bello, Y. Ben-Haim, S. </a:t>
            </a:r>
            <a:r>
              <a:rPr lang="en-US" dirty="0" err="1"/>
              <a:t>Bravyi</a:t>
            </a:r>
            <a:r>
              <a:rPr lang="en-US" dirty="0"/>
              <a:t>, L. </a:t>
            </a:r>
            <a:r>
              <a:rPr lang="en-US" dirty="0" err="1"/>
              <a:t>Capelluto</a:t>
            </a:r>
            <a:r>
              <a:rPr lang="en-US" dirty="0"/>
              <a:t>, A. C. Vazquez, J. </a:t>
            </a:r>
            <a:r>
              <a:rPr lang="en-US" dirty="0" err="1"/>
              <a:t>Ceroni</a:t>
            </a:r>
            <a:r>
              <a:rPr lang="en-US" dirty="0"/>
              <a:t>, J. Gambetta, S. </a:t>
            </a:r>
            <a:r>
              <a:rPr lang="en-US" dirty="0" err="1"/>
              <a:t>Garion</a:t>
            </a:r>
            <a:r>
              <a:rPr lang="en-US" dirty="0"/>
              <a:t>, L. Gil, et al., Learn quantum computation using qiskit (2020), URL </a:t>
            </a:r>
            <a:r>
              <a:rPr lang="en-US" dirty="0">
                <a:hlinkClick r:id="rId2"/>
              </a:rPr>
              <a:t>https://qiskit.org/textbook</a:t>
            </a:r>
            <a:r>
              <a:rPr lang="en-US" dirty="0"/>
              <a:t>.</a:t>
            </a:r>
          </a:p>
          <a:p>
            <a:pPr marL="0" indent="0">
              <a:buNone/>
            </a:pPr>
            <a:endParaRPr lang="en-US" dirty="0"/>
          </a:p>
          <a:p>
            <a:pPr marL="0" indent="0">
              <a:buNone/>
            </a:pPr>
            <a:r>
              <a:rPr lang="en-US" dirty="0"/>
              <a:t>[2] Ruiz-Perez, L., Garcia-</a:t>
            </a:r>
            <a:r>
              <a:rPr lang="en-US" dirty="0" err="1"/>
              <a:t>Escartin</a:t>
            </a:r>
            <a:r>
              <a:rPr lang="en-US" dirty="0"/>
              <a:t>, J.C. Quantum arithmetic with the quantum Fourier transform. </a:t>
            </a:r>
            <a:r>
              <a:rPr lang="en-US" i="1" dirty="0"/>
              <a:t>Quantum Inf Process</a:t>
            </a:r>
            <a:r>
              <a:rPr lang="en-US" dirty="0"/>
              <a:t> </a:t>
            </a:r>
            <a:r>
              <a:rPr lang="en-US" b="1" dirty="0"/>
              <a:t>16, </a:t>
            </a:r>
            <a:r>
              <a:rPr lang="en-US" dirty="0"/>
              <a:t>152 (2017). </a:t>
            </a:r>
            <a:r>
              <a:rPr lang="en-US" dirty="0">
                <a:hlinkClick r:id="rId3"/>
              </a:rPr>
              <a:t>https://doi.org/10.1007/s11128-017-1603-1</a:t>
            </a:r>
            <a:endParaRPr lang="en-US" dirty="0"/>
          </a:p>
          <a:p>
            <a:pPr marL="0" indent="0">
              <a:buNone/>
            </a:pPr>
            <a:endParaRPr lang="en-US" dirty="0"/>
          </a:p>
          <a:p>
            <a:pPr marL="0" indent="0">
              <a:buNone/>
            </a:pPr>
            <a:r>
              <a:rPr lang="en-US" dirty="0"/>
              <a:t>[3] Wang Y, Hu Z, Sanders BC and </a:t>
            </a:r>
            <a:r>
              <a:rPr lang="en-US" dirty="0" err="1"/>
              <a:t>Kais</a:t>
            </a:r>
            <a:r>
              <a:rPr lang="en-US" dirty="0"/>
              <a:t> S (2020) Qudits and High-Dimensional Quantum Computing. Front. Phys. 8:589504. </a:t>
            </a:r>
            <a:r>
              <a:rPr lang="en-US" dirty="0" err="1"/>
              <a:t>doi</a:t>
            </a:r>
            <a:r>
              <a:rPr lang="en-US" dirty="0"/>
              <a:t>: 10.3389/fphy.2020.589504 </a:t>
            </a:r>
          </a:p>
          <a:p>
            <a:pPr marL="0" indent="0">
              <a:buNone/>
            </a:pPr>
            <a:endParaRPr lang="en-US" dirty="0"/>
          </a:p>
        </p:txBody>
      </p:sp>
    </p:spTree>
    <p:extLst>
      <p:ext uri="{BB962C8B-B14F-4D97-AF65-F5344CB8AC3E}">
        <p14:creationId xmlns:p14="http://schemas.microsoft.com/office/powerpoint/2010/main" val="3048804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9D714-3307-E74D-8321-9CA10A9E9103}"/>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OVERVIEW</a:t>
            </a:r>
          </a:p>
        </p:txBody>
      </p:sp>
      <p:sp>
        <p:nvSpPr>
          <p:cNvPr id="3" name="Content Placeholder 2">
            <a:extLst>
              <a:ext uri="{FF2B5EF4-FFF2-40B4-BE49-F238E27FC236}">
                <a16:creationId xmlns:a16="http://schemas.microsoft.com/office/drawing/2014/main" id="{F2DFD0A3-A1AB-FD48-9554-D5D55844FEA2}"/>
              </a:ext>
            </a:extLst>
          </p:cNvPr>
          <p:cNvSpPr>
            <a:spLocks noGrp="1"/>
          </p:cNvSpPr>
          <p:nvPr>
            <p:ph idx="1"/>
          </p:nvPr>
        </p:nvSpPr>
        <p:spPr/>
        <p:txBody>
          <a:bodyPr/>
          <a:lstStyle/>
          <a:p>
            <a:r>
              <a:rPr lang="en-US" dirty="0"/>
              <a:t>Current Methods of Quantum Audio Signal Processing</a:t>
            </a:r>
          </a:p>
          <a:p>
            <a:r>
              <a:rPr lang="en-US" dirty="0"/>
              <a:t>Project Overview &amp; Workflow:</a:t>
            </a:r>
          </a:p>
          <a:p>
            <a:pPr lvl="1"/>
            <a:r>
              <a:rPr lang="en-US" dirty="0"/>
              <a:t>Encoding Stage</a:t>
            </a:r>
          </a:p>
          <a:p>
            <a:pPr lvl="1"/>
            <a:r>
              <a:rPr lang="en-US" dirty="0"/>
              <a:t>Additive Synthesis Using QFT</a:t>
            </a:r>
          </a:p>
          <a:p>
            <a:pPr lvl="1"/>
            <a:r>
              <a:rPr lang="en-US" dirty="0"/>
              <a:t>Decoding Stage</a:t>
            </a:r>
          </a:p>
          <a:p>
            <a:pPr lvl="1"/>
            <a:endParaRPr lang="en-US" dirty="0"/>
          </a:p>
          <a:p>
            <a:r>
              <a:rPr lang="en-US" dirty="0"/>
              <a:t>Using Higher Quantum States (Qudits)</a:t>
            </a:r>
          </a:p>
          <a:p>
            <a:r>
              <a:rPr lang="en-US" dirty="0"/>
              <a:t>Challenges &amp; Road Blocks </a:t>
            </a:r>
          </a:p>
          <a:p>
            <a:r>
              <a:rPr lang="en-US" dirty="0"/>
              <a:t>What Does it Solve?</a:t>
            </a:r>
          </a:p>
        </p:txBody>
      </p:sp>
    </p:spTree>
    <p:extLst>
      <p:ext uri="{BB962C8B-B14F-4D97-AF65-F5344CB8AC3E}">
        <p14:creationId xmlns:p14="http://schemas.microsoft.com/office/powerpoint/2010/main" val="34878508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051CF-8BBD-AB44-81DB-5E7DE77C8365}"/>
              </a:ext>
            </a:extLst>
          </p:cNvPr>
          <p:cNvSpPr>
            <a:spLocks noGrp="1"/>
          </p:cNvSpPr>
          <p:nvPr>
            <p:ph type="title"/>
          </p:nvPr>
        </p:nvSpPr>
        <p:spPr/>
        <p:txBody>
          <a:bodyPr/>
          <a:lstStyle/>
          <a:p>
            <a:r>
              <a:rPr lang="en-US" b="1">
                <a:latin typeface="Arial" panose="020B0604020202020204" pitchFamily="34" charset="0"/>
                <a:cs typeface="Arial" panose="020B0604020202020204" pitchFamily="34" charset="0"/>
              </a:rPr>
              <a:t>CURRENT METHODS</a:t>
            </a:r>
            <a:endParaRPr lang="en-US"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AD88001D-B0CB-CF4B-AAD0-249C834178E6}"/>
              </a:ext>
            </a:extLst>
          </p:cNvPr>
          <p:cNvSpPr>
            <a:spLocks noGrp="1"/>
          </p:cNvSpPr>
          <p:nvPr>
            <p:ph idx="1"/>
          </p:nvPr>
        </p:nvSpPr>
        <p:spPr>
          <a:xfrm>
            <a:off x="838200" y="1510831"/>
            <a:ext cx="10515600" cy="4982043"/>
          </a:xfrm>
        </p:spPr>
        <p:txBody>
          <a:bodyPr>
            <a:normAutofit fontScale="92500" lnSpcReduction="20000"/>
          </a:bodyPr>
          <a:lstStyle/>
          <a:p>
            <a:r>
              <a:rPr lang="en-US" b="1" dirty="0"/>
              <a:t>There are several methods for encoding and decoding audio within a quantum circuit</a:t>
            </a:r>
          </a:p>
          <a:p>
            <a:pPr lvl="1"/>
            <a:r>
              <a:rPr lang="en-US" dirty="0"/>
              <a:t>Quantum Representation of Digital Audio (QRDA)</a:t>
            </a:r>
          </a:p>
          <a:p>
            <a:pPr lvl="1"/>
            <a:r>
              <a:rPr lang="en-US" dirty="0"/>
              <a:t>Flexible Representation of a Quantum Audio Signal (FRQA)</a:t>
            </a:r>
          </a:p>
          <a:p>
            <a:pPr lvl="1"/>
            <a:r>
              <a:rPr lang="en-US" dirty="0"/>
              <a:t>Q2A (implemented using the initialize function in qiskit)</a:t>
            </a:r>
          </a:p>
          <a:p>
            <a:pPr marL="457200" lvl="1" indent="0">
              <a:buNone/>
            </a:pPr>
            <a:endParaRPr lang="en-US" dirty="0"/>
          </a:p>
          <a:p>
            <a:r>
              <a:rPr lang="en-US" b="1" dirty="0"/>
              <a:t>Drawbacks of These methods</a:t>
            </a:r>
          </a:p>
          <a:p>
            <a:pPr lvl="1"/>
            <a:r>
              <a:rPr lang="en-US" b="1" dirty="0"/>
              <a:t>QRDA</a:t>
            </a:r>
            <a:r>
              <a:rPr lang="en-US" dirty="0"/>
              <a:t> and </a:t>
            </a:r>
            <a:r>
              <a:rPr lang="en-US" b="1" dirty="0"/>
              <a:t>FRQA</a:t>
            </a:r>
            <a:r>
              <a:rPr lang="en-US" dirty="0"/>
              <a:t> require an extra qubit register to entangle the time indices with their amplitude values of the encoded signal. Audio block sizes are usually a between 64 samples to 2048 samples which requires 2**n states. </a:t>
            </a:r>
          </a:p>
          <a:p>
            <a:pPr marL="457200" lvl="1" indent="0">
              <a:buNone/>
            </a:pPr>
            <a:endParaRPr lang="en-US" dirty="0"/>
          </a:p>
          <a:p>
            <a:pPr lvl="1"/>
            <a:r>
              <a:rPr lang="en-US" b="1" dirty="0">
                <a:highlight>
                  <a:srgbClr val="FFFF00"/>
                </a:highlight>
              </a:rPr>
              <a:t>Q2A</a:t>
            </a:r>
            <a:r>
              <a:rPr lang="en-US" dirty="0"/>
              <a:t> requires one qubit register but looses either the time or amplitude information depending on what is encoded. </a:t>
            </a:r>
            <a:r>
              <a:rPr lang="en-US" b="1" dirty="0">
                <a:highlight>
                  <a:srgbClr val="FFFF00"/>
                </a:highlight>
              </a:rPr>
              <a:t>We used this method</a:t>
            </a:r>
            <a:endParaRPr lang="en-US" dirty="0">
              <a:highlight>
                <a:srgbClr val="FFFF00"/>
              </a:highlight>
            </a:endParaRPr>
          </a:p>
          <a:p>
            <a:pPr marL="457200" lvl="1" indent="0">
              <a:buNone/>
            </a:pPr>
            <a:endParaRPr lang="en-US" dirty="0"/>
          </a:p>
          <a:p>
            <a:pPr lvl="1"/>
            <a:r>
              <a:rPr lang="en-US" i="1" dirty="0"/>
              <a:t>In general, information is either lost or more qubits are required with a growing block size and especially when we perform operations and/or mix signals together.</a:t>
            </a:r>
          </a:p>
          <a:p>
            <a:pPr lvl="1"/>
            <a:endParaRPr lang="en-US" dirty="0"/>
          </a:p>
        </p:txBody>
      </p:sp>
    </p:spTree>
    <p:extLst>
      <p:ext uri="{BB962C8B-B14F-4D97-AF65-F5344CB8AC3E}">
        <p14:creationId xmlns:p14="http://schemas.microsoft.com/office/powerpoint/2010/main" val="288830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DED62-D99F-DD48-BEE9-19A8405117AB}"/>
              </a:ext>
            </a:extLst>
          </p:cNvPr>
          <p:cNvSpPr>
            <a:spLocks noGrp="1"/>
          </p:cNvSpPr>
          <p:nvPr>
            <p:ph type="title"/>
          </p:nvPr>
        </p:nvSpPr>
        <p:spPr>
          <a:xfrm>
            <a:off x="267138" y="216249"/>
            <a:ext cx="10515600" cy="1325563"/>
          </a:xfrm>
        </p:spPr>
        <p:txBody>
          <a:bodyPr>
            <a:normAutofit/>
          </a:bodyPr>
          <a:lstStyle/>
          <a:p>
            <a:r>
              <a:rPr lang="en-US" sz="4000" b="1" dirty="0">
                <a:latin typeface="Arial" panose="020B0604020202020204" pitchFamily="34" charset="0"/>
                <a:cs typeface="Arial" panose="020B0604020202020204" pitchFamily="34" charset="0"/>
              </a:rPr>
              <a:t>ENCODING STAGE</a:t>
            </a:r>
          </a:p>
        </p:txBody>
      </p:sp>
      <p:pic>
        <p:nvPicPr>
          <p:cNvPr id="8" name="Content Placeholder 7">
            <a:extLst>
              <a:ext uri="{FF2B5EF4-FFF2-40B4-BE49-F238E27FC236}">
                <a16:creationId xmlns:a16="http://schemas.microsoft.com/office/drawing/2014/main" id="{4A988EA8-0CA4-4946-BE9C-D34F8027D17F}"/>
              </a:ext>
            </a:extLst>
          </p:cNvPr>
          <p:cNvPicPr>
            <a:picLocks noGrp="1" noChangeAspect="1"/>
          </p:cNvPicPr>
          <p:nvPr>
            <p:ph idx="1"/>
          </p:nvPr>
        </p:nvPicPr>
        <p:blipFill>
          <a:blip r:embed="rId4"/>
          <a:stretch>
            <a:fillRect/>
          </a:stretch>
        </p:blipFill>
        <p:spPr>
          <a:xfrm>
            <a:off x="270447" y="2783957"/>
            <a:ext cx="6075989" cy="3871677"/>
          </a:xfrm>
          <a:prstGeom prst="rect">
            <a:avLst/>
          </a:prstGeom>
        </p:spPr>
      </p:pic>
      <p:pic>
        <p:nvPicPr>
          <p:cNvPr id="9" name="Picture 8">
            <a:extLst>
              <a:ext uri="{FF2B5EF4-FFF2-40B4-BE49-F238E27FC236}">
                <a16:creationId xmlns:a16="http://schemas.microsoft.com/office/drawing/2014/main" id="{F6725FAF-F45D-BB48-BF83-3BDEBCE96B95}"/>
              </a:ext>
            </a:extLst>
          </p:cNvPr>
          <p:cNvPicPr>
            <a:picLocks noChangeAspect="1"/>
          </p:cNvPicPr>
          <p:nvPr/>
        </p:nvPicPr>
        <p:blipFill>
          <a:blip r:embed="rId5"/>
          <a:stretch>
            <a:fillRect/>
          </a:stretch>
        </p:blipFill>
        <p:spPr>
          <a:xfrm>
            <a:off x="7468972" y="3066663"/>
            <a:ext cx="3884828" cy="3421971"/>
          </a:xfrm>
          <a:prstGeom prst="rect">
            <a:avLst/>
          </a:prstGeom>
        </p:spPr>
      </p:pic>
      <p:sp>
        <p:nvSpPr>
          <p:cNvPr id="19" name="TextBox 18">
            <a:extLst>
              <a:ext uri="{FF2B5EF4-FFF2-40B4-BE49-F238E27FC236}">
                <a16:creationId xmlns:a16="http://schemas.microsoft.com/office/drawing/2014/main" id="{7A420F18-8204-5146-8CE5-9A093760FAF0}"/>
              </a:ext>
            </a:extLst>
          </p:cNvPr>
          <p:cNvSpPr txBox="1"/>
          <p:nvPr/>
        </p:nvSpPr>
        <p:spPr>
          <a:xfrm>
            <a:off x="267138" y="1240271"/>
            <a:ext cx="11320259" cy="1200329"/>
          </a:xfrm>
          <a:prstGeom prst="rect">
            <a:avLst/>
          </a:prstGeom>
          <a:noFill/>
        </p:spPr>
        <p:txBody>
          <a:bodyPr wrap="square" rtlCol="0">
            <a:spAutoFit/>
          </a:bodyPr>
          <a:lstStyle/>
          <a:p>
            <a:pPr marL="285750" indent="-285750">
              <a:buFont typeface="Arial" panose="020B0604020202020204" pitchFamily="34" charset="0"/>
              <a:buChar char="•"/>
            </a:pPr>
            <a:r>
              <a:rPr lang="en-US" dirty="0"/>
              <a:t>We want to add two different signals of different frequency content to synthesize a new sound.</a:t>
            </a:r>
          </a:p>
          <a:p>
            <a:pPr marL="285750" indent="-285750">
              <a:buFont typeface="Arial" panose="020B0604020202020204" pitchFamily="34" charset="0"/>
              <a:buChar char="•"/>
            </a:pPr>
            <a:r>
              <a:rPr lang="en-US" dirty="0"/>
              <a:t>Usually with the encoding methods outlined previously we would encode time domain information, but it is more efficient to encode the Fourier Transform of the signal. We use the Initialize function in </a:t>
            </a:r>
            <a:r>
              <a:rPr lang="en-US" b="1" dirty="0"/>
              <a:t>qiskit </a:t>
            </a:r>
            <a:r>
              <a:rPr lang="en-US" dirty="0"/>
              <a:t>to encode the frequency content on to 10 qubits (5 qubits for each signal).</a:t>
            </a:r>
            <a:endParaRPr lang="en-US" b="1" dirty="0"/>
          </a:p>
        </p:txBody>
      </p:sp>
      <p:sp>
        <p:nvSpPr>
          <p:cNvPr id="22" name="Right Arrow 21">
            <a:extLst>
              <a:ext uri="{FF2B5EF4-FFF2-40B4-BE49-F238E27FC236}">
                <a16:creationId xmlns:a16="http://schemas.microsoft.com/office/drawing/2014/main" id="{017B4B43-8B97-474D-919F-7A9E0DE8991C}"/>
              </a:ext>
            </a:extLst>
          </p:cNvPr>
          <p:cNvSpPr/>
          <p:nvPr/>
        </p:nvSpPr>
        <p:spPr>
          <a:xfrm>
            <a:off x="6451368" y="5139520"/>
            <a:ext cx="1139252" cy="83944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3" name="add_sig_ibm.wav" descr="add_sig_ibm.wav">
            <a:hlinkClick r:id="" action="ppaction://media"/>
            <a:extLst>
              <a:ext uri="{FF2B5EF4-FFF2-40B4-BE49-F238E27FC236}">
                <a16:creationId xmlns:a16="http://schemas.microsoft.com/office/drawing/2014/main" id="{424C6B92-7365-AD49-9190-EA0CDC1B166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12062" y="224139"/>
            <a:ext cx="812800" cy="812800"/>
          </a:xfrm>
          <a:prstGeom prst="rect">
            <a:avLst/>
          </a:prstGeom>
        </p:spPr>
      </p:pic>
      <p:sp>
        <p:nvSpPr>
          <p:cNvPr id="25" name="Oval 24">
            <a:extLst>
              <a:ext uri="{FF2B5EF4-FFF2-40B4-BE49-F238E27FC236}">
                <a16:creationId xmlns:a16="http://schemas.microsoft.com/office/drawing/2014/main" id="{971BD9D7-C445-CB48-BE7C-A8AE27F5E368}"/>
              </a:ext>
            </a:extLst>
          </p:cNvPr>
          <p:cNvSpPr/>
          <p:nvPr/>
        </p:nvSpPr>
        <p:spPr>
          <a:xfrm>
            <a:off x="11099362" y="234916"/>
            <a:ext cx="838200" cy="81280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A0BB67BF-F2F8-3145-B76A-739D283B83D7}"/>
              </a:ext>
            </a:extLst>
          </p:cNvPr>
          <p:cNvSpPr txBox="1"/>
          <p:nvPr/>
        </p:nvSpPr>
        <p:spPr>
          <a:xfrm>
            <a:off x="6451368" y="4493189"/>
            <a:ext cx="1373498" cy="646331"/>
          </a:xfrm>
          <a:prstGeom prst="rect">
            <a:avLst/>
          </a:prstGeom>
          <a:noFill/>
        </p:spPr>
        <p:txBody>
          <a:bodyPr wrap="square" rtlCol="0">
            <a:spAutoFit/>
          </a:bodyPr>
          <a:lstStyle/>
          <a:p>
            <a:r>
              <a:rPr lang="en-US" dirty="0"/>
              <a:t>Spectrums encoded</a:t>
            </a:r>
          </a:p>
        </p:txBody>
      </p:sp>
      <p:sp>
        <p:nvSpPr>
          <p:cNvPr id="28" name="TextBox 27">
            <a:extLst>
              <a:ext uri="{FF2B5EF4-FFF2-40B4-BE49-F238E27FC236}">
                <a16:creationId xmlns:a16="http://schemas.microsoft.com/office/drawing/2014/main" id="{3C0C5E86-3CA9-A444-9170-912990468B2F}"/>
              </a:ext>
            </a:extLst>
          </p:cNvPr>
          <p:cNvSpPr txBox="1"/>
          <p:nvPr/>
        </p:nvSpPr>
        <p:spPr>
          <a:xfrm>
            <a:off x="8878757" y="335464"/>
            <a:ext cx="2068643" cy="738664"/>
          </a:xfrm>
          <a:prstGeom prst="rect">
            <a:avLst/>
          </a:prstGeom>
          <a:noFill/>
        </p:spPr>
        <p:txBody>
          <a:bodyPr wrap="square" rtlCol="0">
            <a:spAutoFit/>
          </a:bodyPr>
          <a:lstStyle/>
          <a:p>
            <a:r>
              <a:rPr lang="en-US" sz="2400" b="1" dirty="0"/>
              <a:t>LISTEN</a:t>
            </a:r>
            <a:r>
              <a:rPr lang="en-US" dirty="0"/>
              <a:t> Classically added signal </a:t>
            </a:r>
          </a:p>
        </p:txBody>
      </p:sp>
    </p:spTree>
    <p:extLst>
      <p:ext uri="{BB962C8B-B14F-4D97-AF65-F5344CB8AC3E}">
        <p14:creationId xmlns:p14="http://schemas.microsoft.com/office/powerpoint/2010/main" val="1571422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EC862-910D-B94F-8063-7CD1F3C406BC}"/>
              </a:ext>
            </a:extLst>
          </p:cNvPr>
          <p:cNvSpPr>
            <a:spLocks noGrp="1"/>
          </p:cNvSpPr>
          <p:nvPr>
            <p:ph type="title"/>
          </p:nvPr>
        </p:nvSpPr>
        <p:spPr>
          <a:xfrm>
            <a:off x="384024" y="546101"/>
            <a:ext cx="10515600" cy="1325563"/>
          </a:xfrm>
        </p:spPr>
        <p:txBody>
          <a:bodyPr/>
          <a:lstStyle/>
          <a:p>
            <a:r>
              <a:rPr lang="en-US" b="1" dirty="0">
                <a:latin typeface="Arial" panose="020B0604020202020204" pitchFamily="34" charset="0"/>
                <a:cs typeface="Arial" panose="020B0604020202020204" pitchFamily="34" charset="0"/>
              </a:rPr>
              <a:t>CODE SNIPPETS – PREPARATION &amp; ENCODING</a:t>
            </a:r>
          </a:p>
        </p:txBody>
      </p:sp>
      <p:pic>
        <p:nvPicPr>
          <p:cNvPr id="5" name="Content Placeholder 4">
            <a:extLst>
              <a:ext uri="{FF2B5EF4-FFF2-40B4-BE49-F238E27FC236}">
                <a16:creationId xmlns:a16="http://schemas.microsoft.com/office/drawing/2014/main" id="{FC78903A-1BFD-2140-B522-DDFC2A57392A}"/>
              </a:ext>
            </a:extLst>
          </p:cNvPr>
          <p:cNvPicPr>
            <a:picLocks noGrp="1" noChangeAspect="1"/>
          </p:cNvPicPr>
          <p:nvPr>
            <p:ph idx="1"/>
          </p:nvPr>
        </p:nvPicPr>
        <p:blipFill>
          <a:blip r:embed="rId2"/>
          <a:stretch>
            <a:fillRect/>
          </a:stretch>
        </p:blipFill>
        <p:spPr>
          <a:xfrm>
            <a:off x="384024" y="2295727"/>
            <a:ext cx="5160741" cy="4183755"/>
          </a:xfrm>
          <a:prstGeom prst="rect">
            <a:avLst/>
          </a:prstGeom>
        </p:spPr>
      </p:pic>
      <p:pic>
        <p:nvPicPr>
          <p:cNvPr id="4" name="Picture 3">
            <a:extLst>
              <a:ext uri="{FF2B5EF4-FFF2-40B4-BE49-F238E27FC236}">
                <a16:creationId xmlns:a16="http://schemas.microsoft.com/office/drawing/2014/main" id="{F7A6ECD7-11F7-D64B-90A1-014B36819F59}"/>
              </a:ext>
            </a:extLst>
          </p:cNvPr>
          <p:cNvPicPr>
            <a:picLocks noChangeAspect="1"/>
          </p:cNvPicPr>
          <p:nvPr/>
        </p:nvPicPr>
        <p:blipFill>
          <a:blip r:embed="rId3"/>
          <a:stretch>
            <a:fillRect/>
          </a:stretch>
        </p:blipFill>
        <p:spPr>
          <a:xfrm>
            <a:off x="5705777" y="2295727"/>
            <a:ext cx="5849336" cy="4016172"/>
          </a:xfrm>
          <a:prstGeom prst="rect">
            <a:avLst/>
          </a:prstGeom>
        </p:spPr>
      </p:pic>
      <p:sp>
        <p:nvSpPr>
          <p:cNvPr id="7" name="TextBox 6">
            <a:extLst>
              <a:ext uri="{FF2B5EF4-FFF2-40B4-BE49-F238E27FC236}">
                <a16:creationId xmlns:a16="http://schemas.microsoft.com/office/drawing/2014/main" id="{0E56D303-DCCE-BC4A-BC4B-5B90445B3C96}"/>
              </a:ext>
            </a:extLst>
          </p:cNvPr>
          <p:cNvSpPr txBox="1"/>
          <p:nvPr/>
        </p:nvSpPr>
        <p:spPr>
          <a:xfrm>
            <a:off x="296475" y="1926395"/>
            <a:ext cx="5160741"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Preparing Signal for Encoding</a:t>
            </a:r>
          </a:p>
        </p:txBody>
      </p:sp>
      <p:sp>
        <p:nvSpPr>
          <p:cNvPr id="8" name="TextBox 7">
            <a:extLst>
              <a:ext uri="{FF2B5EF4-FFF2-40B4-BE49-F238E27FC236}">
                <a16:creationId xmlns:a16="http://schemas.microsoft.com/office/drawing/2014/main" id="{D441E367-F893-7343-91F4-98E052C3E857}"/>
              </a:ext>
            </a:extLst>
          </p:cNvPr>
          <p:cNvSpPr txBox="1"/>
          <p:nvPr/>
        </p:nvSpPr>
        <p:spPr>
          <a:xfrm>
            <a:off x="5705777" y="1926395"/>
            <a:ext cx="5160741"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Sub-band Mapping</a:t>
            </a:r>
          </a:p>
        </p:txBody>
      </p:sp>
    </p:spTree>
    <p:extLst>
      <p:ext uri="{BB962C8B-B14F-4D97-AF65-F5344CB8AC3E}">
        <p14:creationId xmlns:p14="http://schemas.microsoft.com/office/powerpoint/2010/main" val="1590968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3EDAD-6F78-A24D-B396-B52E426632E8}"/>
              </a:ext>
            </a:extLst>
          </p:cNvPr>
          <p:cNvSpPr>
            <a:spLocks noGrp="1"/>
          </p:cNvSpPr>
          <p:nvPr>
            <p:ph type="title"/>
          </p:nvPr>
        </p:nvSpPr>
        <p:spPr>
          <a:xfrm>
            <a:off x="233597" y="-36039"/>
            <a:ext cx="10515600" cy="1325563"/>
          </a:xfrm>
        </p:spPr>
        <p:txBody>
          <a:bodyPr/>
          <a:lstStyle/>
          <a:p>
            <a:r>
              <a:rPr lang="en-US" b="1" dirty="0">
                <a:latin typeface="Arial" panose="020B0604020202020204" pitchFamily="34" charset="0"/>
                <a:cs typeface="Arial" panose="020B0604020202020204" pitchFamily="34" charset="0"/>
              </a:rPr>
              <a:t>ADDITIVE SYNTHESIS USING QFT</a:t>
            </a:r>
          </a:p>
        </p:txBody>
      </p:sp>
      <p:sp>
        <p:nvSpPr>
          <p:cNvPr id="3" name="Content Placeholder 2">
            <a:extLst>
              <a:ext uri="{FF2B5EF4-FFF2-40B4-BE49-F238E27FC236}">
                <a16:creationId xmlns:a16="http://schemas.microsoft.com/office/drawing/2014/main" id="{8950C8E8-C86A-A54D-B259-8FC373934289}"/>
              </a:ext>
            </a:extLst>
          </p:cNvPr>
          <p:cNvSpPr>
            <a:spLocks noGrp="1"/>
          </p:cNvSpPr>
          <p:nvPr>
            <p:ph idx="1"/>
          </p:nvPr>
        </p:nvSpPr>
        <p:spPr>
          <a:xfrm>
            <a:off x="2110402" y="1140646"/>
            <a:ext cx="9702916" cy="1867419"/>
          </a:xfrm>
        </p:spPr>
        <p:txBody>
          <a:bodyPr>
            <a:normAutofit fontScale="55000" lnSpcReduction="20000"/>
          </a:bodyPr>
          <a:lstStyle/>
          <a:p>
            <a:r>
              <a:rPr lang="en-US" sz="2900" dirty="0"/>
              <a:t>Since we are trying to add any more qubits we implement an arithmetic add using the QFT and a series of CZ gates. This algorithm was proposed in [2].</a:t>
            </a:r>
          </a:p>
          <a:p>
            <a:r>
              <a:rPr lang="en-US" sz="2900" dirty="0"/>
              <a:t>For single addition of number this algorithm work! However, because we are not taking into account the ordering of the samples in the signal, for each magnitude being measured, we get many samples being added out or order. As a result, random frequencies are introduced into the spectrum.</a:t>
            </a:r>
          </a:p>
          <a:p>
            <a:r>
              <a:rPr lang="en-US" sz="2900" dirty="0"/>
              <a:t>Methods such as </a:t>
            </a:r>
            <a:r>
              <a:rPr lang="en-US" sz="2900" b="1" dirty="0"/>
              <a:t>QRDA</a:t>
            </a:r>
            <a:r>
              <a:rPr lang="en-US" sz="2900" dirty="0"/>
              <a:t> and </a:t>
            </a:r>
            <a:r>
              <a:rPr lang="en-US" sz="2900" b="1" dirty="0"/>
              <a:t>FRQA</a:t>
            </a:r>
            <a:r>
              <a:rPr lang="en-US" sz="2900" dirty="0"/>
              <a:t> would account for this issue however, we would have to increase our qubit count to add a register of qubits to keep track of the indices of the signals.</a:t>
            </a:r>
          </a:p>
          <a:p>
            <a:pPr marL="0" indent="0">
              <a:buNone/>
            </a:pPr>
            <a:endParaRPr lang="en-US" sz="2000" dirty="0"/>
          </a:p>
        </p:txBody>
      </p:sp>
      <p:pic>
        <p:nvPicPr>
          <p:cNvPr id="5" name="Picture 4">
            <a:extLst>
              <a:ext uri="{FF2B5EF4-FFF2-40B4-BE49-F238E27FC236}">
                <a16:creationId xmlns:a16="http://schemas.microsoft.com/office/drawing/2014/main" id="{61C07B2A-7470-9545-AD8C-FB19B896366D}"/>
              </a:ext>
            </a:extLst>
          </p:cNvPr>
          <p:cNvPicPr>
            <a:picLocks noChangeAspect="1"/>
          </p:cNvPicPr>
          <p:nvPr/>
        </p:nvPicPr>
        <p:blipFill>
          <a:blip r:embed="rId2"/>
          <a:stretch>
            <a:fillRect/>
          </a:stretch>
        </p:blipFill>
        <p:spPr>
          <a:xfrm>
            <a:off x="233597" y="3119773"/>
            <a:ext cx="3659369" cy="2376096"/>
          </a:xfrm>
          <a:prstGeom prst="rect">
            <a:avLst/>
          </a:prstGeom>
        </p:spPr>
      </p:pic>
      <p:pic>
        <p:nvPicPr>
          <p:cNvPr id="9" name="Picture 8">
            <a:extLst>
              <a:ext uri="{FF2B5EF4-FFF2-40B4-BE49-F238E27FC236}">
                <a16:creationId xmlns:a16="http://schemas.microsoft.com/office/drawing/2014/main" id="{32D6CBE1-9B1B-7D48-BE4B-7EA60C64D818}"/>
              </a:ext>
            </a:extLst>
          </p:cNvPr>
          <p:cNvPicPr>
            <a:picLocks noChangeAspect="1"/>
          </p:cNvPicPr>
          <p:nvPr/>
        </p:nvPicPr>
        <p:blipFill>
          <a:blip r:embed="rId3"/>
          <a:stretch>
            <a:fillRect/>
          </a:stretch>
        </p:blipFill>
        <p:spPr>
          <a:xfrm>
            <a:off x="4171908" y="3119773"/>
            <a:ext cx="3833506" cy="3131125"/>
          </a:xfrm>
          <a:prstGeom prst="rect">
            <a:avLst/>
          </a:prstGeom>
        </p:spPr>
      </p:pic>
      <p:pic>
        <p:nvPicPr>
          <p:cNvPr id="10" name="Picture 9">
            <a:extLst>
              <a:ext uri="{FF2B5EF4-FFF2-40B4-BE49-F238E27FC236}">
                <a16:creationId xmlns:a16="http://schemas.microsoft.com/office/drawing/2014/main" id="{69DC10A1-851E-4244-A6E3-8A4E2E79426A}"/>
              </a:ext>
            </a:extLst>
          </p:cNvPr>
          <p:cNvPicPr>
            <a:picLocks noChangeAspect="1"/>
          </p:cNvPicPr>
          <p:nvPr/>
        </p:nvPicPr>
        <p:blipFill>
          <a:blip r:embed="rId4"/>
          <a:stretch>
            <a:fillRect/>
          </a:stretch>
        </p:blipFill>
        <p:spPr>
          <a:xfrm>
            <a:off x="8296098" y="3119773"/>
            <a:ext cx="3517219" cy="2376096"/>
          </a:xfrm>
          <a:prstGeom prst="rect">
            <a:avLst/>
          </a:prstGeom>
        </p:spPr>
      </p:pic>
      <p:sp>
        <p:nvSpPr>
          <p:cNvPr id="12" name="TextBox 11">
            <a:extLst>
              <a:ext uri="{FF2B5EF4-FFF2-40B4-BE49-F238E27FC236}">
                <a16:creationId xmlns:a16="http://schemas.microsoft.com/office/drawing/2014/main" id="{A9022FFC-EE44-7343-9FED-E43EC2064A60}"/>
              </a:ext>
            </a:extLst>
          </p:cNvPr>
          <p:cNvSpPr txBox="1"/>
          <p:nvPr/>
        </p:nvSpPr>
        <p:spPr>
          <a:xfrm>
            <a:off x="629502" y="5507337"/>
            <a:ext cx="2867558" cy="307777"/>
          </a:xfrm>
          <a:prstGeom prst="rect">
            <a:avLst/>
          </a:prstGeom>
          <a:noFill/>
        </p:spPr>
        <p:txBody>
          <a:bodyPr wrap="square" rtlCol="0">
            <a:spAutoFit/>
          </a:bodyPr>
          <a:lstStyle/>
          <a:p>
            <a:r>
              <a:rPr lang="en-US" sz="1400" b="1" dirty="0"/>
              <a:t>Encoding  of Signals A &amp; B |  QFT</a:t>
            </a:r>
          </a:p>
        </p:txBody>
      </p:sp>
      <p:sp>
        <p:nvSpPr>
          <p:cNvPr id="14" name="TextBox 13">
            <a:extLst>
              <a:ext uri="{FF2B5EF4-FFF2-40B4-BE49-F238E27FC236}">
                <a16:creationId xmlns:a16="http://schemas.microsoft.com/office/drawing/2014/main" id="{6422585D-42BD-E64B-BC7D-BEA8BB647064}"/>
              </a:ext>
            </a:extLst>
          </p:cNvPr>
          <p:cNvSpPr txBox="1"/>
          <p:nvPr/>
        </p:nvSpPr>
        <p:spPr>
          <a:xfrm>
            <a:off x="4939695" y="6250898"/>
            <a:ext cx="2312610" cy="523220"/>
          </a:xfrm>
          <a:prstGeom prst="rect">
            <a:avLst/>
          </a:prstGeom>
          <a:noFill/>
        </p:spPr>
        <p:txBody>
          <a:bodyPr wrap="square" rtlCol="0">
            <a:spAutoFit/>
          </a:bodyPr>
          <a:lstStyle/>
          <a:p>
            <a:pPr algn="ctr"/>
            <a:r>
              <a:rPr lang="en-US" sz="1400" b="1" dirty="0"/>
              <a:t>Adders (implemented with cascading CZ gates)  </a:t>
            </a:r>
          </a:p>
        </p:txBody>
      </p:sp>
      <p:sp>
        <p:nvSpPr>
          <p:cNvPr id="15" name="TextBox 14">
            <a:extLst>
              <a:ext uri="{FF2B5EF4-FFF2-40B4-BE49-F238E27FC236}">
                <a16:creationId xmlns:a16="http://schemas.microsoft.com/office/drawing/2014/main" id="{007EEF43-A47E-8D47-8F9F-39B6C8EC4AA6}"/>
              </a:ext>
            </a:extLst>
          </p:cNvPr>
          <p:cNvSpPr txBox="1"/>
          <p:nvPr/>
        </p:nvSpPr>
        <p:spPr>
          <a:xfrm>
            <a:off x="8898402" y="5507337"/>
            <a:ext cx="2312610" cy="523220"/>
          </a:xfrm>
          <a:prstGeom prst="rect">
            <a:avLst/>
          </a:prstGeom>
          <a:noFill/>
        </p:spPr>
        <p:txBody>
          <a:bodyPr wrap="square" rtlCol="0">
            <a:spAutoFit/>
          </a:bodyPr>
          <a:lstStyle/>
          <a:p>
            <a:pPr algn="ctr"/>
            <a:r>
              <a:rPr lang="en-US" sz="1400" b="1" dirty="0"/>
              <a:t>Inverse QFT (IQFT) | Measurement</a:t>
            </a:r>
          </a:p>
        </p:txBody>
      </p:sp>
      <p:pic>
        <p:nvPicPr>
          <p:cNvPr id="16" name="Picture 15">
            <a:extLst>
              <a:ext uri="{FF2B5EF4-FFF2-40B4-BE49-F238E27FC236}">
                <a16:creationId xmlns:a16="http://schemas.microsoft.com/office/drawing/2014/main" id="{E01B2825-EA01-5049-BEBD-311BDAFC1F44}"/>
              </a:ext>
            </a:extLst>
          </p:cNvPr>
          <p:cNvPicPr>
            <a:picLocks noChangeAspect="1"/>
          </p:cNvPicPr>
          <p:nvPr/>
        </p:nvPicPr>
        <p:blipFill>
          <a:blip r:embed="rId5"/>
          <a:stretch>
            <a:fillRect/>
          </a:stretch>
        </p:blipFill>
        <p:spPr>
          <a:xfrm>
            <a:off x="184610" y="1252353"/>
            <a:ext cx="1876805" cy="1867420"/>
          </a:xfrm>
          <a:prstGeom prst="rect">
            <a:avLst/>
          </a:prstGeom>
        </p:spPr>
      </p:pic>
    </p:spTree>
    <p:extLst>
      <p:ext uri="{BB962C8B-B14F-4D97-AF65-F5344CB8AC3E}">
        <p14:creationId xmlns:p14="http://schemas.microsoft.com/office/powerpoint/2010/main" val="2323793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DBF87-81ED-0941-8DB0-0473B9F11C82}"/>
              </a:ext>
            </a:extLst>
          </p:cNvPr>
          <p:cNvSpPr>
            <a:spLocks noGrp="1"/>
          </p:cNvSpPr>
          <p:nvPr>
            <p:ph type="title"/>
          </p:nvPr>
        </p:nvSpPr>
        <p:spPr>
          <a:xfrm>
            <a:off x="273995" y="477682"/>
            <a:ext cx="10515600" cy="1142662"/>
          </a:xfrm>
        </p:spPr>
        <p:txBody>
          <a:bodyPr/>
          <a:lstStyle/>
          <a:p>
            <a:r>
              <a:rPr lang="en-US" b="1" dirty="0">
                <a:latin typeface="Arial" panose="020B0604020202020204" pitchFamily="34" charset="0"/>
                <a:cs typeface="Arial" panose="020B0604020202020204" pitchFamily="34" charset="0"/>
              </a:rPr>
              <a:t>CODE SNIPPETS – SYNTHESIS (QFT)</a:t>
            </a:r>
          </a:p>
        </p:txBody>
      </p:sp>
      <p:pic>
        <p:nvPicPr>
          <p:cNvPr id="4" name="Content Placeholder 3">
            <a:extLst>
              <a:ext uri="{FF2B5EF4-FFF2-40B4-BE49-F238E27FC236}">
                <a16:creationId xmlns:a16="http://schemas.microsoft.com/office/drawing/2014/main" id="{FFADCEA1-F57C-F040-90DB-09C08F3BEDBF}"/>
              </a:ext>
            </a:extLst>
          </p:cNvPr>
          <p:cNvPicPr>
            <a:picLocks noGrp="1" noChangeAspect="1"/>
          </p:cNvPicPr>
          <p:nvPr>
            <p:ph idx="1"/>
          </p:nvPr>
        </p:nvPicPr>
        <p:blipFill>
          <a:blip r:embed="rId2"/>
          <a:stretch>
            <a:fillRect/>
          </a:stretch>
        </p:blipFill>
        <p:spPr>
          <a:xfrm>
            <a:off x="5796735" y="2075626"/>
            <a:ext cx="6130047" cy="4622882"/>
          </a:xfrm>
          <a:prstGeom prst="rect">
            <a:avLst/>
          </a:prstGeom>
          <a:noFill/>
        </p:spPr>
      </p:pic>
      <p:sp>
        <p:nvSpPr>
          <p:cNvPr id="5" name="TextBox 4">
            <a:extLst>
              <a:ext uri="{FF2B5EF4-FFF2-40B4-BE49-F238E27FC236}">
                <a16:creationId xmlns:a16="http://schemas.microsoft.com/office/drawing/2014/main" id="{981F6CAA-5601-CE43-9708-ACDEB713F70A}"/>
              </a:ext>
            </a:extLst>
          </p:cNvPr>
          <p:cNvSpPr txBox="1"/>
          <p:nvPr/>
        </p:nvSpPr>
        <p:spPr>
          <a:xfrm>
            <a:off x="5796735" y="1663319"/>
            <a:ext cx="6099242"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QFT Adder </a:t>
            </a:r>
          </a:p>
        </p:txBody>
      </p:sp>
      <p:pic>
        <p:nvPicPr>
          <p:cNvPr id="7" name="Picture 6">
            <a:extLst>
              <a:ext uri="{FF2B5EF4-FFF2-40B4-BE49-F238E27FC236}">
                <a16:creationId xmlns:a16="http://schemas.microsoft.com/office/drawing/2014/main" id="{D6EDD7E2-4396-5D4B-803C-FC72F306DDED}"/>
              </a:ext>
            </a:extLst>
          </p:cNvPr>
          <p:cNvPicPr>
            <a:picLocks noChangeAspect="1"/>
          </p:cNvPicPr>
          <p:nvPr/>
        </p:nvPicPr>
        <p:blipFill>
          <a:blip r:embed="rId3"/>
          <a:stretch>
            <a:fillRect/>
          </a:stretch>
        </p:blipFill>
        <p:spPr>
          <a:xfrm>
            <a:off x="174018" y="2075626"/>
            <a:ext cx="5468638" cy="4615078"/>
          </a:xfrm>
          <a:prstGeom prst="rect">
            <a:avLst/>
          </a:prstGeom>
        </p:spPr>
      </p:pic>
      <p:sp>
        <p:nvSpPr>
          <p:cNvPr id="8" name="TextBox 7">
            <a:extLst>
              <a:ext uri="{FF2B5EF4-FFF2-40B4-BE49-F238E27FC236}">
                <a16:creationId xmlns:a16="http://schemas.microsoft.com/office/drawing/2014/main" id="{A19C6C3D-6A1C-A946-A40F-E1F747D0807A}"/>
              </a:ext>
            </a:extLst>
          </p:cNvPr>
          <p:cNvSpPr txBox="1"/>
          <p:nvPr/>
        </p:nvSpPr>
        <p:spPr>
          <a:xfrm>
            <a:off x="177459" y="1673102"/>
            <a:ext cx="5465197"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QFT Rotations, QFT, IQFT</a:t>
            </a:r>
          </a:p>
        </p:txBody>
      </p:sp>
    </p:spTree>
    <p:extLst>
      <p:ext uri="{BB962C8B-B14F-4D97-AF65-F5344CB8AC3E}">
        <p14:creationId xmlns:p14="http://schemas.microsoft.com/office/powerpoint/2010/main" val="1179797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783D4-03AC-AF43-A749-582345B357FE}"/>
              </a:ext>
            </a:extLst>
          </p:cNvPr>
          <p:cNvSpPr>
            <a:spLocks noGrp="1"/>
          </p:cNvSpPr>
          <p:nvPr>
            <p:ph type="title"/>
          </p:nvPr>
        </p:nvSpPr>
        <p:spPr>
          <a:xfrm>
            <a:off x="491497" y="375540"/>
            <a:ext cx="10515600" cy="1325563"/>
          </a:xfrm>
        </p:spPr>
        <p:txBody>
          <a:bodyPr/>
          <a:lstStyle/>
          <a:p>
            <a:r>
              <a:rPr lang="en-US" b="1" dirty="0">
                <a:latin typeface="Arial" panose="020B0604020202020204" pitchFamily="34" charset="0"/>
                <a:cs typeface="Arial" panose="020B0604020202020204" pitchFamily="34" charset="0"/>
              </a:rPr>
              <a:t>DECODING STAGE</a:t>
            </a:r>
          </a:p>
        </p:txBody>
      </p:sp>
      <p:pic>
        <p:nvPicPr>
          <p:cNvPr id="4" name="Content Placeholder 3">
            <a:extLst>
              <a:ext uri="{FF2B5EF4-FFF2-40B4-BE49-F238E27FC236}">
                <a16:creationId xmlns:a16="http://schemas.microsoft.com/office/drawing/2014/main" id="{5D1B6EEA-2911-0A4F-B649-2012A9810190}"/>
              </a:ext>
            </a:extLst>
          </p:cNvPr>
          <p:cNvPicPr>
            <a:picLocks noGrp="1" noChangeAspect="1"/>
          </p:cNvPicPr>
          <p:nvPr>
            <p:ph idx="1"/>
          </p:nvPr>
        </p:nvPicPr>
        <p:blipFill>
          <a:blip r:embed="rId6"/>
          <a:stretch>
            <a:fillRect/>
          </a:stretch>
        </p:blipFill>
        <p:spPr>
          <a:xfrm>
            <a:off x="295207" y="2396675"/>
            <a:ext cx="2841800" cy="2304193"/>
          </a:xfrm>
          <a:prstGeom prst="rect">
            <a:avLst/>
          </a:prstGeom>
        </p:spPr>
      </p:pic>
      <p:pic>
        <p:nvPicPr>
          <p:cNvPr id="8" name="Picture 7">
            <a:extLst>
              <a:ext uri="{FF2B5EF4-FFF2-40B4-BE49-F238E27FC236}">
                <a16:creationId xmlns:a16="http://schemas.microsoft.com/office/drawing/2014/main" id="{29ABC042-292E-8146-808B-49B64E03B67C}"/>
              </a:ext>
            </a:extLst>
          </p:cNvPr>
          <p:cNvPicPr>
            <a:picLocks noChangeAspect="1"/>
          </p:cNvPicPr>
          <p:nvPr/>
        </p:nvPicPr>
        <p:blipFill>
          <a:blip r:embed="rId7"/>
          <a:stretch>
            <a:fillRect/>
          </a:stretch>
        </p:blipFill>
        <p:spPr>
          <a:xfrm>
            <a:off x="4068190" y="2455044"/>
            <a:ext cx="3362215" cy="2348318"/>
          </a:xfrm>
          <a:prstGeom prst="rect">
            <a:avLst/>
          </a:prstGeom>
        </p:spPr>
      </p:pic>
      <p:pic>
        <p:nvPicPr>
          <p:cNvPr id="9" name="Picture 8">
            <a:extLst>
              <a:ext uri="{FF2B5EF4-FFF2-40B4-BE49-F238E27FC236}">
                <a16:creationId xmlns:a16="http://schemas.microsoft.com/office/drawing/2014/main" id="{1817DE05-BEEC-4C40-8202-CBB06A665EB1}"/>
              </a:ext>
            </a:extLst>
          </p:cNvPr>
          <p:cNvPicPr>
            <a:picLocks noChangeAspect="1"/>
          </p:cNvPicPr>
          <p:nvPr/>
        </p:nvPicPr>
        <p:blipFill>
          <a:blip r:embed="rId8"/>
          <a:stretch>
            <a:fillRect/>
          </a:stretch>
        </p:blipFill>
        <p:spPr>
          <a:xfrm>
            <a:off x="8420106" y="2455044"/>
            <a:ext cx="3552077" cy="2131786"/>
          </a:xfrm>
          <a:prstGeom prst="rect">
            <a:avLst/>
          </a:prstGeom>
        </p:spPr>
      </p:pic>
      <p:sp>
        <p:nvSpPr>
          <p:cNvPr id="10" name="Right Arrow 9">
            <a:extLst>
              <a:ext uri="{FF2B5EF4-FFF2-40B4-BE49-F238E27FC236}">
                <a16:creationId xmlns:a16="http://schemas.microsoft.com/office/drawing/2014/main" id="{851AB934-8E24-8D46-95D4-3C9A4BE15547}"/>
              </a:ext>
            </a:extLst>
          </p:cNvPr>
          <p:cNvSpPr/>
          <p:nvPr/>
        </p:nvSpPr>
        <p:spPr>
          <a:xfrm>
            <a:off x="3244274" y="3192207"/>
            <a:ext cx="809311" cy="65746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ight Arrow 10">
            <a:extLst>
              <a:ext uri="{FF2B5EF4-FFF2-40B4-BE49-F238E27FC236}">
                <a16:creationId xmlns:a16="http://schemas.microsoft.com/office/drawing/2014/main" id="{2C2CB6E6-7AFA-234D-89D3-C2D867964C74}"/>
              </a:ext>
            </a:extLst>
          </p:cNvPr>
          <p:cNvSpPr/>
          <p:nvPr/>
        </p:nvSpPr>
        <p:spPr>
          <a:xfrm>
            <a:off x="7547340" y="3100270"/>
            <a:ext cx="809311" cy="65746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TextBox 11">
            <a:extLst>
              <a:ext uri="{FF2B5EF4-FFF2-40B4-BE49-F238E27FC236}">
                <a16:creationId xmlns:a16="http://schemas.microsoft.com/office/drawing/2014/main" id="{790E3B70-4D32-EC45-8BD8-7C1C05647F38}"/>
              </a:ext>
            </a:extLst>
          </p:cNvPr>
          <p:cNvSpPr txBox="1"/>
          <p:nvPr/>
        </p:nvSpPr>
        <p:spPr>
          <a:xfrm>
            <a:off x="7612026" y="4043409"/>
            <a:ext cx="679937" cy="369332"/>
          </a:xfrm>
          <a:prstGeom prst="rect">
            <a:avLst/>
          </a:prstGeom>
          <a:noFill/>
        </p:spPr>
        <p:txBody>
          <a:bodyPr wrap="square" rtlCol="0">
            <a:spAutoFit/>
          </a:bodyPr>
          <a:lstStyle/>
          <a:p>
            <a:pPr algn="ctr"/>
            <a:r>
              <a:rPr lang="en-US" dirty="0"/>
              <a:t>IFFT</a:t>
            </a:r>
          </a:p>
        </p:txBody>
      </p:sp>
      <p:sp>
        <p:nvSpPr>
          <p:cNvPr id="13" name="TextBox 12">
            <a:extLst>
              <a:ext uri="{FF2B5EF4-FFF2-40B4-BE49-F238E27FC236}">
                <a16:creationId xmlns:a16="http://schemas.microsoft.com/office/drawing/2014/main" id="{54B2BB33-5341-FF47-8FCC-C55B016E5A90}"/>
              </a:ext>
            </a:extLst>
          </p:cNvPr>
          <p:cNvSpPr txBox="1"/>
          <p:nvPr/>
        </p:nvSpPr>
        <p:spPr>
          <a:xfrm>
            <a:off x="3078489" y="4043409"/>
            <a:ext cx="1432085" cy="657459"/>
          </a:xfrm>
          <a:prstGeom prst="rect">
            <a:avLst/>
          </a:prstGeom>
          <a:noFill/>
        </p:spPr>
        <p:txBody>
          <a:bodyPr wrap="square" rtlCol="0">
            <a:spAutoFit/>
          </a:bodyPr>
          <a:lstStyle/>
          <a:p>
            <a:pPr algn="ctr"/>
            <a:r>
              <a:rPr lang="en-US" dirty="0"/>
              <a:t>Mapping to critical bands</a:t>
            </a:r>
          </a:p>
        </p:txBody>
      </p:sp>
      <p:sp>
        <p:nvSpPr>
          <p:cNvPr id="14" name="TextBox 13">
            <a:extLst>
              <a:ext uri="{FF2B5EF4-FFF2-40B4-BE49-F238E27FC236}">
                <a16:creationId xmlns:a16="http://schemas.microsoft.com/office/drawing/2014/main" id="{92B2A265-AF38-DF41-B31F-8262B522B437}"/>
              </a:ext>
            </a:extLst>
          </p:cNvPr>
          <p:cNvSpPr txBox="1"/>
          <p:nvPr/>
        </p:nvSpPr>
        <p:spPr>
          <a:xfrm>
            <a:off x="531216" y="1567503"/>
            <a:ext cx="2605791" cy="646331"/>
          </a:xfrm>
          <a:prstGeom prst="rect">
            <a:avLst/>
          </a:prstGeom>
          <a:noFill/>
        </p:spPr>
        <p:txBody>
          <a:bodyPr wrap="square" rtlCol="0">
            <a:spAutoFit/>
          </a:bodyPr>
          <a:lstStyle/>
          <a:p>
            <a:pPr algn="ctr"/>
            <a:r>
              <a:rPr lang="en-US" dirty="0"/>
              <a:t>Measurement &amp; Probability Distribution</a:t>
            </a:r>
          </a:p>
        </p:txBody>
      </p:sp>
      <p:sp>
        <p:nvSpPr>
          <p:cNvPr id="15" name="TextBox 14">
            <a:extLst>
              <a:ext uri="{FF2B5EF4-FFF2-40B4-BE49-F238E27FC236}">
                <a16:creationId xmlns:a16="http://schemas.microsoft.com/office/drawing/2014/main" id="{04938136-F986-384C-8F8D-F6374D5B8C3E}"/>
              </a:ext>
            </a:extLst>
          </p:cNvPr>
          <p:cNvSpPr txBox="1"/>
          <p:nvPr/>
        </p:nvSpPr>
        <p:spPr>
          <a:xfrm>
            <a:off x="4295024" y="1857728"/>
            <a:ext cx="2605791" cy="646331"/>
          </a:xfrm>
          <a:prstGeom prst="rect">
            <a:avLst/>
          </a:prstGeom>
          <a:noFill/>
        </p:spPr>
        <p:txBody>
          <a:bodyPr wrap="square" rtlCol="0">
            <a:spAutoFit/>
          </a:bodyPr>
          <a:lstStyle/>
          <a:p>
            <a:pPr algn="ctr"/>
            <a:r>
              <a:rPr lang="en-US" dirty="0"/>
              <a:t>Decode Frequency Spectrum</a:t>
            </a:r>
          </a:p>
        </p:txBody>
      </p:sp>
      <p:sp>
        <p:nvSpPr>
          <p:cNvPr id="16" name="TextBox 15">
            <a:extLst>
              <a:ext uri="{FF2B5EF4-FFF2-40B4-BE49-F238E27FC236}">
                <a16:creationId xmlns:a16="http://schemas.microsoft.com/office/drawing/2014/main" id="{06FCA744-D0FC-374E-9E3F-61F8EBCF5B2A}"/>
              </a:ext>
            </a:extLst>
          </p:cNvPr>
          <p:cNvSpPr txBox="1"/>
          <p:nvPr/>
        </p:nvSpPr>
        <p:spPr>
          <a:xfrm>
            <a:off x="8615495" y="1701103"/>
            <a:ext cx="2605791" cy="738664"/>
          </a:xfrm>
          <a:prstGeom prst="rect">
            <a:avLst/>
          </a:prstGeom>
          <a:noFill/>
        </p:spPr>
        <p:txBody>
          <a:bodyPr wrap="square" rtlCol="0">
            <a:spAutoFit/>
          </a:bodyPr>
          <a:lstStyle/>
          <a:p>
            <a:pPr algn="ctr"/>
            <a:r>
              <a:rPr lang="en-US" sz="2400" b="1" dirty="0"/>
              <a:t>LISTEN</a:t>
            </a:r>
            <a:r>
              <a:rPr lang="en-US" b="1" dirty="0"/>
              <a:t> </a:t>
            </a:r>
            <a:r>
              <a:rPr lang="en-US" dirty="0"/>
              <a:t>Time Domain Decoded Added Signal</a:t>
            </a:r>
          </a:p>
        </p:txBody>
      </p:sp>
      <p:pic>
        <p:nvPicPr>
          <p:cNvPr id="17" name="new_synth_ibm.wav" descr="new_synth_ibm.wav">
            <a:hlinkClick r:id="" action="ppaction://media"/>
            <a:extLst>
              <a:ext uri="{FF2B5EF4-FFF2-40B4-BE49-F238E27FC236}">
                <a16:creationId xmlns:a16="http://schemas.microsoft.com/office/drawing/2014/main" id="{7EF8F51D-19F3-A040-AB55-F98177B0FC4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74234" y="1662738"/>
            <a:ext cx="812800" cy="716669"/>
          </a:xfrm>
          <a:prstGeom prst="rect">
            <a:avLst/>
          </a:prstGeom>
        </p:spPr>
      </p:pic>
      <p:sp>
        <p:nvSpPr>
          <p:cNvPr id="18" name="TextBox 17">
            <a:extLst>
              <a:ext uri="{FF2B5EF4-FFF2-40B4-BE49-F238E27FC236}">
                <a16:creationId xmlns:a16="http://schemas.microsoft.com/office/drawing/2014/main" id="{97BF17D3-5EDD-4046-8889-05454E584805}"/>
              </a:ext>
            </a:extLst>
          </p:cNvPr>
          <p:cNvSpPr txBox="1"/>
          <p:nvPr/>
        </p:nvSpPr>
        <p:spPr>
          <a:xfrm>
            <a:off x="8688334" y="362192"/>
            <a:ext cx="2068643" cy="738664"/>
          </a:xfrm>
          <a:prstGeom prst="rect">
            <a:avLst/>
          </a:prstGeom>
          <a:noFill/>
        </p:spPr>
        <p:txBody>
          <a:bodyPr wrap="square" rtlCol="0">
            <a:spAutoFit/>
          </a:bodyPr>
          <a:lstStyle/>
          <a:p>
            <a:r>
              <a:rPr lang="en-US" sz="2400" b="1" dirty="0"/>
              <a:t>LISTEN</a:t>
            </a:r>
            <a:r>
              <a:rPr lang="en-US" b="1" dirty="0"/>
              <a:t> </a:t>
            </a:r>
            <a:r>
              <a:rPr lang="en-US" dirty="0"/>
              <a:t>Classically Added Signal</a:t>
            </a:r>
          </a:p>
        </p:txBody>
      </p:sp>
      <p:pic>
        <p:nvPicPr>
          <p:cNvPr id="19" name="add_sig_ibm.wav" descr="add_sig_ibm.wav">
            <a:hlinkClick r:id="" action="ppaction://media"/>
            <a:extLst>
              <a:ext uri="{FF2B5EF4-FFF2-40B4-BE49-F238E27FC236}">
                <a16:creationId xmlns:a16="http://schemas.microsoft.com/office/drawing/2014/main" id="{3AAE7100-623B-A34E-BA04-8F96AAFD41A5}"/>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131597" y="280246"/>
            <a:ext cx="812800" cy="812800"/>
          </a:xfrm>
          <a:prstGeom prst="rect">
            <a:avLst/>
          </a:prstGeom>
        </p:spPr>
      </p:pic>
      <p:sp>
        <p:nvSpPr>
          <p:cNvPr id="21" name="Oval 20">
            <a:extLst>
              <a:ext uri="{FF2B5EF4-FFF2-40B4-BE49-F238E27FC236}">
                <a16:creationId xmlns:a16="http://schemas.microsoft.com/office/drawing/2014/main" id="{5A7B145F-72D3-CB43-8CAE-7C32F4F20DC3}"/>
              </a:ext>
            </a:extLst>
          </p:cNvPr>
          <p:cNvSpPr/>
          <p:nvPr/>
        </p:nvSpPr>
        <p:spPr>
          <a:xfrm>
            <a:off x="11106197" y="250899"/>
            <a:ext cx="838200" cy="81280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F6E70E6B-6D76-234F-9B2A-98C2941CB07F}"/>
              </a:ext>
            </a:extLst>
          </p:cNvPr>
          <p:cNvSpPr/>
          <p:nvPr/>
        </p:nvSpPr>
        <p:spPr>
          <a:xfrm>
            <a:off x="11133983" y="1593727"/>
            <a:ext cx="838200" cy="812800"/>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ECF7F885-108A-764B-9FA7-1F034BED0048}"/>
              </a:ext>
            </a:extLst>
          </p:cNvPr>
          <p:cNvSpPr txBox="1"/>
          <p:nvPr/>
        </p:nvSpPr>
        <p:spPr>
          <a:xfrm>
            <a:off x="295207" y="4803362"/>
            <a:ext cx="1164919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We measure the circuit at the end and repeat to produce a probability distribution of values. </a:t>
            </a:r>
          </a:p>
          <a:p>
            <a:pPr marL="285750" indent="-285750">
              <a:buFont typeface="Arial" panose="020B0604020202020204" pitchFamily="34" charset="0"/>
              <a:buChar char="•"/>
            </a:pPr>
            <a:r>
              <a:rPr lang="en-US" dirty="0"/>
              <a:t>The probabilities are then mapped to the corresponding critical bands (sub-bands) in the frequency spectrum of the output signal.</a:t>
            </a:r>
          </a:p>
          <a:p>
            <a:pPr marL="285750" indent="-285750">
              <a:buFont typeface="Arial" panose="020B0604020202020204" pitchFamily="34" charset="0"/>
              <a:buChar char="•"/>
            </a:pPr>
            <a:r>
              <a:rPr lang="en-US" dirty="0"/>
              <a:t>Finally an Inverse FFT (IFFT) is taken to get the final added signal.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Note:</a:t>
            </a:r>
            <a:r>
              <a:rPr lang="en-US" dirty="0"/>
              <a:t> you can hear the extra frequencies introduced by the circuit.</a:t>
            </a:r>
            <a:endParaRPr lang="en-US" b="1" dirty="0"/>
          </a:p>
        </p:txBody>
      </p:sp>
    </p:spTree>
    <p:extLst>
      <p:ext uri="{BB962C8B-B14F-4D97-AF65-F5344CB8AC3E}">
        <p14:creationId xmlns:p14="http://schemas.microsoft.com/office/powerpoint/2010/main" val="2027279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1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000"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17"/>
                </p:tgtEl>
              </p:cMediaNode>
            </p:audio>
            <p:audio>
              <p:cMediaNode vol="80000">
                <p:cTn id="12" fill="hold" display="0">
                  <p:stCondLst>
                    <p:cond delay="indefinite"/>
                  </p:stCondLst>
                  <p:endCondLst>
                    <p:cond evt="onStopAudio" delay="0">
                      <p:tgtEl>
                        <p:sldTgt/>
                      </p:tgtEl>
                    </p:cond>
                  </p:endCondLst>
                </p:cTn>
                <p:tgtEl>
                  <p:spTgt spid="1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D46D6-580C-6742-9E89-88283C625190}"/>
              </a:ext>
            </a:extLst>
          </p:cNvPr>
          <p:cNvSpPr>
            <a:spLocks noGrp="1"/>
          </p:cNvSpPr>
          <p:nvPr>
            <p:ph type="title"/>
          </p:nvPr>
        </p:nvSpPr>
        <p:spPr>
          <a:xfrm>
            <a:off x="225356" y="427978"/>
            <a:ext cx="10572346" cy="1325563"/>
          </a:xfrm>
        </p:spPr>
        <p:txBody>
          <a:bodyPr/>
          <a:lstStyle/>
          <a:p>
            <a:r>
              <a:rPr lang="en-US" b="1" dirty="0">
                <a:latin typeface="Arial" panose="020B0604020202020204" pitchFamily="34" charset="0"/>
                <a:cs typeface="Arial" panose="020B0604020202020204" pitchFamily="34" charset="0"/>
              </a:rPr>
              <a:t>CODE SNIPPET – MEASURING &amp; DECODING</a:t>
            </a:r>
          </a:p>
        </p:txBody>
      </p:sp>
      <p:pic>
        <p:nvPicPr>
          <p:cNvPr id="4" name="Content Placeholder 3">
            <a:extLst>
              <a:ext uri="{FF2B5EF4-FFF2-40B4-BE49-F238E27FC236}">
                <a16:creationId xmlns:a16="http://schemas.microsoft.com/office/drawing/2014/main" id="{4674197A-79DE-394D-B982-47A9A2B107AA}"/>
              </a:ext>
            </a:extLst>
          </p:cNvPr>
          <p:cNvPicPr>
            <a:picLocks noGrp="1" noChangeAspect="1"/>
          </p:cNvPicPr>
          <p:nvPr>
            <p:ph idx="1"/>
          </p:nvPr>
        </p:nvPicPr>
        <p:blipFill>
          <a:blip r:embed="rId2"/>
          <a:stretch>
            <a:fillRect/>
          </a:stretch>
        </p:blipFill>
        <p:spPr>
          <a:xfrm>
            <a:off x="225356" y="1782424"/>
            <a:ext cx="4271224" cy="1355944"/>
          </a:xfrm>
          <a:prstGeom prst="rect">
            <a:avLst/>
          </a:prstGeom>
        </p:spPr>
      </p:pic>
      <p:pic>
        <p:nvPicPr>
          <p:cNvPr id="5" name="Picture 4">
            <a:extLst>
              <a:ext uri="{FF2B5EF4-FFF2-40B4-BE49-F238E27FC236}">
                <a16:creationId xmlns:a16="http://schemas.microsoft.com/office/drawing/2014/main" id="{CC7AFEFA-B8AA-8E44-B452-FBD6A1CAFA25}"/>
              </a:ext>
            </a:extLst>
          </p:cNvPr>
          <p:cNvPicPr>
            <a:picLocks noChangeAspect="1"/>
          </p:cNvPicPr>
          <p:nvPr/>
        </p:nvPicPr>
        <p:blipFill>
          <a:blip r:embed="rId3"/>
          <a:stretch>
            <a:fillRect/>
          </a:stretch>
        </p:blipFill>
        <p:spPr>
          <a:xfrm>
            <a:off x="3322806" y="2083981"/>
            <a:ext cx="4622800" cy="4025900"/>
          </a:xfrm>
          <a:prstGeom prst="rect">
            <a:avLst/>
          </a:prstGeom>
        </p:spPr>
      </p:pic>
      <p:pic>
        <p:nvPicPr>
          <p:cNvPr id="6" name="Picture 5">
            <a:extLst>
              <a:ext uri="{FF2B5EF4-FFF2-40B4-BE49-F238E27FC236}">
                <a16:creationId xmlns:a16="http://schemas.microsoft.com/office/drawing/2014/main" id="{032A93ED-46DE-B34C-BDCB-9CBC55820712}"/>
              </a:ext>
            </a:extLst>
          </p:cNvPr>
          <p:cNvPicPr>
            <a:picLocks noChangeAspect="1"/>
          </p:cNvPicPr>
          <p:nvPr/>
        </p:nvPicPr>
        <p:blipFill>
          <a:blip r:embed="rId4"/>
          <a:stretch>
            <a:fillRect/>
          </a:stretch>
        </p:blipFill>
        <p:spPr>
          <a:xfrm>
            <a:off x="7838602" y="3893326"/>
            <a:ext cx="4271224" cy="2964674"/>
          </a:xfrm>
          <a:prstGeom prst="rect">
            <a:avLst/>
          </a:prstGeom>
        </p:spPr>
      </p:pic>
      <p:pic>
        <p:nvPicPr>
          <p:cNvPr id="7" name="Content Placeholder 3">
            <a:extLst>
              <a:ext uri="{FF2B5EF4-FFF2-40B4-BE49-F238E27FC236}">
                <a16:creationId xmlns:a16="http://schemas.microsoft.com/office/drawing/2014/main" id="{8883BE6A-407A-1E49-966E-216132E2F751}"/>
              </a:ext>
            </a:extLst>
          </p:cNvPr>
          <p:cNvPicPr>
            <a:picLocks noChangeAspect="1"/>
          </p:cNvPicPr>
          <p:nvPr/>
        </p:nvPicPr>
        <p:blipFill>
          <a:blip r:embed="rId5"/>
          <a:stretch>
            <a:fillRect/>
          </a:stretch>
        </p:blipFill>
        <p:spPr>
          <a:xfrm>
            <a:off x="225356" y="3463047"/>
            <a:ext cx="2841800" cy="2304193"/>
          </a:xfrm>
          <a:prstGeom prst="rect">
            <a:avLst/>
          </a:prstGeom>
        </p:spPr>
      </p:pic>
    </p:spTree>
    <p:extLst>
      <p:ext uri="{BB962C8B-B14F-4D97-AF65-F5344CB8AC3E}">
        <p14:creationId xmlns:p14="http://schemas.microsoft.com/office/powerpoint/2010/main" val="32961656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338</TotalTime>
  <Words>1184</Words>
  <Application>Microsoft Macintosh PowerPoint</Application>
  <PresentationFormat>Widescreen</PresentationFormat>
  <Paragraphs>91</Paragraphs>
  <Slides>14</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IMPROVING QUANTUM AUDIO SIGNAL PROCESSING METHODS WITH QUDITS</vt:lpstr>
      <vt:lpstr>OVERVIEW</vt:lpstr>
      <vt:lpstr>CURRENT METHODS</vt:lpstr>
      <vt:lpstr>ENCODING STAGE</vt:lpstr>
      <vt:lpstr>CODE SNIPPETS – PREPARATION &amp; ENCODING</vt:lpstr>
      <vt:lpstr>ADDITIVE SYNTHESIS USING QFT</vt:lpstr>
      <vt:lpstr>CODE SNIPPETS – SYNTHESIS (QFT)</vt:lpstr>
      <vt:lpstr>DECODING STAGE</vt:lpstr>
      <vt:lpstr>CODE SNIPPET – MEASURING &amp; DECODING</vt:lpstr>
      <vt:lpstr>USING HIGHER QUANTUM STATES (Qudits)</vt:lpstr>
      <vt:lpstr>USING HIGHER QUANTUM STATES (Qudits)</vt:lpstr>
      <vt:lpstr>CHALLENGES &amp; ROAD BLOCKS</vt:lpstr>
      <vt:lpstr>WHAT DOES IT SOLVE?</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scott oshiro</dc:creator>
  <cp:lastModifiedBy>scott oshiro</cp:lastModifiedBy>
  <cp:revision>36</cp:revision>
  <dcterms:created xsi:type="dcterms:W3CDTF">2021-04-11T06:46:19Z</dcterms:created>
  <dcterms:modified xsi:type="dcterms:W3CDTF">2021-04-11T12:24:26Z</dcterms:modified>
</cp:coreProperties>
</file>

<file path=docProps/thumbnail.jpeg>
</file>